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56" r:id="rId2"/>
    <p:sldId id="286" r:id="rId3"/>
    <p:sldId id="258" r:id="rId4"/>
    <p:sldId id="259" r:id="rId5"/>
    <p:sldId id="260" r:id="rId6"/>
    <p:sldId id="261" r:id="rId7"/>
    <p:sldId id="271" r:id="rId8"/>
    <p:sldId id="272" r:id="rId9"/>
    <p:sldId id="262" r:id="rId10"/>
    <p:sldId id="270" r:id="rId11"/>
    <p:sldId id="264" r:id="rId12"/>
    <p:sldId id="265" r:id="rId13"/>
    <p:sldId id="266" r:id="rId14"/>
    <p:sldId id="269" r:id="rId15"/>
    <p:sldId id="273" r:id="rId16"/>
    <p:sldId id="275" r:id="rId17"/>
    <p:sldId id="278" r:id="rId18"/>
    <p:sldId id="277" r:id="rId19"/>
    <p:sldId id="276" r:id="rId20"/>
    <p:sldId id="279" r:id="rId21"/>
    <p:sldId id="280" r:id="rId22"/>
  </p:sldIdLst>
  <p:sldSz cx="12192000" cy="6858000"/>
  <p:notesSz cx="6858000" cy="9144000"/>
  <p:defaultTextStyle>
    <a:defPPr>
      <a:defRPr lang="es-C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2A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619" autoAdjust="0"/>
    <p:restoredTop sz="94291" autoAdjust="0"/>
  </p:normalViewPr>
  <p:slideViewPr>
    <p:cSldViewPr snapToGrid="0">
      <p:cViewPr varScale="1">
        <p:scale>
          <a:sx n="86" d="100"/>
          <a:sy n="86" d="100"/>
        </p:scale>
        <p:origin x="174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527FFAE-1F18-45C9-A85F-54F1721341F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2C853F14-962A-4EE9-B9DD-9EB8B7C856E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8AFCC4B5-CB95-45D5-A774-B8B4FED3D1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28FBCA-14D3-4AC2-BC76-EA2FCDC991CA}" type="datetimeFigureOut">
              <a:rPr lang="es-CL" smtClean="0"/>
              <a:t>01-03-2021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27A97841-75AC-40AC-8E99-588AA497CF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BDC912EE-C10A-4196-A9F1-AF4EC84F44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5F08C-1F9D-4542-A261-83683FE04952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6933377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36A183B-C69E-4F5D-B696-8AB35CAEE1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F7DB94DB-1AE4-4DB9-9976-0D94CE2E040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4BD80B1-1E68-4D7E-91EB-7FC8CE866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28FBCA-14D3-4AC2-BC76-EA2FCDC991CA}" type="datetimeFigureOut">
              <a:rPr lang="es-CL" smtClean="0"/>
              <a:t>01-03-2021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5CC12B27-32F8-4A31-BE32-8ADF3A0D5D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EAF3FE1-E1E3-4296-8776-C66D2D4A4F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5F08C-1F9D-4542-A261-83683FE04952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4856771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E0ED1B37-8B38-4F59-8300-6BFD8186D01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25FF3A52-5F9F-4CA7-B208-006657D7AC5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AB289166-44FB-4D13-9BC3-9CF73E8FB5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28FBCA-14D3-4AC2-BC76-EA2FCDC991CA}" type="datetimeFigureOut">
              <a:rPr lang="es-CL" smtClean="0"/>
              <a:t>01-03-2021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CCFE675-4EDB-4062-804A-7F98410F10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F1FAA49C-F236-49BE-B359-69693A48DE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5F08C-1F9D-4542-A261-83683FE04952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8589960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69EA6E7-CA18-4CC8-828A-166A3F99B8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AD3EBA96-991F-48D4-B9F2-F14ED1184CB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7675CB41-EB9E-4725-B1A5-16C68E6A44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28FBCA-14D3-4AC2-BC76-EA2FCDC991CA}" type="datetimeFigureOut">
              <a:rPr lang="es-CL" smtClean="0"/>
              <a:t>01-03-2021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17E7F8C-3672-402A-AB82-88D3335679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872EADA-D18C-4EBA-865F-866B9E4969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5F08C-1F9D-4542-A261-83683FE04952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3902980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887CE61-2AB8-435F-B83A-741462A38E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2A787592-0814-4726-A42A-CE3E4F7A86C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600A709D-C35E-49DB-996A-605B2DBDCC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28FBCA-14D3-4AC2-BC76-EA2FCDC991CA}" type="datetimeFigureOut">
              <a:rPr lang="es-CL" smtClean="0"/>
              <a:t>01-03-2021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D8033611-2972-44AF-BAD9-07E794510B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086E1EF8-EF82-47DC-A1F3-69D1F5A364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5F08C-1F9D-4542-A261-83683FE04952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2391354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2C641FA-5E8B-45A6-BD56-0338DB9483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67A86071-F6A2-437D-916C-C414A2FD74B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F9FBA6BA-7BBE-4016-92E3-D409CC50C1E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5AEB930E-0DB2-4322-A4C6-35B9CE7129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28FBCA-14D3-4AC2-BC76-EA2FCDC991CA}" type="datetimeFigureOut">
              <a:rPr lang="es-CL" smtClean="0"/>
              <a:t>01-03-2021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DE58EA0B-4C41-4645-9741-4CB540294E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2FFFEB92-7CED-47F8-9C8C-7F3E856C12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5F08C-1F9D-4542-A261-83683FE04952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806737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7E25033-E036-4562-A35B-5D3C754FA7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7480B967-0B83-40DA-B87B-C5B5E5123BE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4D61EDB5-750A-41B4-B83B-272B2FB324D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9635BF61-2401-4A1A-B192-DD8A73C5262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3EBB8BF9-2BFF-4BCD-AB4C-C2B02652BF2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38AE942B-D1D7-42A1-B12A-B8C56B626C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28FBCA-14D3-4AC2-BC76-EA2FCDC991CA}" type="datetimeFigureOut">
              <a:rPr lang="es-CL" smtClean="0"/>
              <a:t>01-03-2021</a:t>
            </a:fld>
            <a:endParaRPr lang="es-CL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13361B2B-8517-4D9C-8025-20FD8E63A4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B97BDBE5-70C9-4B3C-A059-2EF0B8B2DB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5F08C-1F9D-4542-A261-83683FE04952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5587969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D095E37-ACC4-4860-9278-1359CB8269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D939463F-9FC0-4E35-B027-1DF2B7268D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28FBCA-14D3-4AC2-BC76-EA2FCDC991CA}" type="datetimeFigureOut">
              <a:rPr lang="es-CL" smtClean="0"/>
              <a:t>01-03-2021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F663767F-DD1E-4667-B404-380A8D6D0F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37021FA3-381D-4F27-9346-0BE387530E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5F08C-1F9D-4542-A261-83683FE04952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0761063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FAAA7F5C-3145-42E5-A38F-414D3AC22C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28FBCA-14D3-4AC2-BC76-EA2FCDC991CA}" type="datetimeFigureOut">
              <a:rPr lang="es-CL" smtClean="0"/>
              <a:t>01-03-2021</a:t>
            </a:fld>
            <a:endParaRPr lang="es-CL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99B11A68-A65C-4D6A-AD31-EAF8552897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1805F01B-8E1E-4DA6-990F-BC9DECCF84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5F08C-1F9D-4542-A261-83683FE04952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9936379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E675E5A-CA87-4EB7-80E6-9B969652E6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18A28E98-A414-42A4-A4C5-7A6E73EB4DA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1F89FE59-C9B3-4D32-85C4-5A6D8168EC8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7AF8A64B-64A3-4B44-AECC-F719EF9971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28FBCA-14D3-4AC2-BC76-EA2FCDC991CA}" type="datetimeFigureOut">
              <a:rPr lang="es-CL" smtClean="0"/>
              <a:t>01-03-2021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C4A20655-EEFF-4B3F-BBF6-EF00D4F293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77ED0252-87B7-421E-BEAB-E1401104F2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5F08C-1F9D-4542-A261-83683FE04952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7689269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DA0BED6-F84E-4D8E-B25D-FEB6D802E4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D1FB5CE2-E670-45EA-A311-E9F2743ED7E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99AA78E5-DDF1-4249-8E10-9E62C366BF7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0A57EA8A-ECAF-4A8A-9BAE-6835AC3E5B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28FBCA-14D3-4AC2-BC76-EA2FCDC991CA}" type="datetimeFigureOut">
              <a:rPr lang="es-CL" smtClean="0"/>
              <a:t>01-03-2021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AC4DF529-8076-4B9B-9E59-CE713C4D79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655DAF70-54CA-42E6-B851-6C28805DB5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5F08C-1F9D-4542-A261-83683FE04952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2046834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1908A0C0-A211-45DD-82CE-6579F04F06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6B5425AC-C78A-4A03-9E7B-A59679142E2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9658B5AB-D609-4CBA-B28C-2B155F99D01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28FBCA-14D3-4AC2-BC76-EA2FCDC991CA}" type="datetimeFigureOut">
              <a:rPr lang="es-CL" smtClean="0"/>
              <a:t>01-03-2021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9B99EDCF-F7A5-4F77-9FB2-6D6383FB2CE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54AB9A6-F390-40B8-9471-31B7AC6D691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D5F08C-1F9D-4542-A261-83683FE04952}" type="slidenum">
              <a:rPr lang="es-CL" smtClean="0"/>
              <a:t>‹Nº›</a:t>
            </a:fld>
            <a:endParaRPr lang="es-CL"/>
          </a:p>
        </p:txBody>
      </p:sp>
      <p:sp>
        <p:nvSpPr>
          <p:cNvPr id="7" name="Rectángulo 6">
            <a:extLst>
              <a:ext uri="{FF2B5EF4-FFF2-40B4-BE49-F238E27FC236}">
                <a16:creationId xmlns:a16="http://schemas.microsoft.com/office/drawing/2014/main" id="{8784A3D1-6DC1-4354-815F-6B8AF60A39F9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23083611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://canvas.udd.cl/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28F5B98-BDC7-4D25-8248-78A6A150EC3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25237" y="2359679"/>
            <a:ext cx="10418618" cy="2387600"/>
          </a:xfrm>
        </p:spPr>
        <p:txBody>
          <a:bodyPr>
            <a:normAutofit/>
          </a:bodyPr>
          <a:lstStyle/>
          <a:p>
            <a:r>
              <a:rPr lang="es-MX" sz="4800" b="1" dirty="0">
                <a:solidFill>
                  <a:schemeClr val="bg1"/>
                </a:solidFill>
              </a:rPr>
              <a:t>¿Cómo crear una página protegida con su bibliografía digital? </a:t>
            </a:r>
            <a:r>
              <a:rPr lang="es-CL" sz="4800" b="1" dirty="0">
                <a:solidFill>
                  <a:schemeClr val="bg1"/>
                </a:solidFill>
                <a:latin typeface="Ubuntu" panose="020B0504030602030204" pitchFamily="34" charset="0"/>
              </a:rPr>
              <a:t/>
            </a:r>
            <a:br>
              <a:rPr lang="es-CL" sz="4800" b="1" dirty="0">
                <a:solidFill>
                  <a:schemeClr val="bg1"/>
                </a:solidFill>
                <a:latin typeface="Ubuntu" panose="020B0504030602030204" pitchFamily="34" charset="0"/>
              </a:rPr>
            </a:br>
            <a:endParaRPr lang="es-CL" sz="4800" b="1" dirty="0">
              <a:solidFill>
                <a:schemeClr val="bg1"/>
              </a:solidFill>
              <a:latin typeface="Ubuntu" panose="020B05040306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05976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>
            <a:extLst>
              <a:ext uri="{FF2B5EF4-FFF2-40B4-BE49-F238E27FC236}">
                <a16:creationId xmlns:a16="http://schemas.microsoft.com/office/drawing/2014/main" id="{F0B79700-17CF-4D08-A8DD-2B72F1B84363}"/>
              </a:ext>
            </a:extLst>
          </p:cNvPr>
          <p:cNvSpPr txBox="1">
            <a:spLocks/>
          </p:cNvSpPr>
          <p:nvPr/>
        </p:nvSpPr>
        <p:spPr>
          <a:xfrm>
            <a:off x="1379033" y="1815018"/>
            <a:ext cx="9344025" cy="32279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sz="4000" b="1" dirty="0">
                <a:solidFill>
                  <a:schemeClr val="bg1"/>
                </a:solidFill>
                <a:latin typeface="Ubuntu" panose="020B0504030602030204" pitchFamily="34" charset="0"/>
              </a:rPr>
              <a:t>Paso 5: </a:t>
            </a:r>
          </a:p>
          <a:p>
            <a:r>
              <a:rPr lang="es-CL" sz="4000" b="1" dirty="0">
                <a:solidFill>
                  <a:schemeClr val="bg1"/>
                </a:solidFill>
              </a:rPr>
              <a:t>Escriba un nombre para la nueva página y haga clic en “agregar ítem”.</a:t>
            </a:r>
          </a:p>
        </p:txBody>
      </p:sp>
    </p:spTree>
    <p:extLst>
      <p:ext uri="{BB962C8B-B14F-4D97-AF65-F5344CB8AC3E}">
        <p14:creationId xmlns:p14="http://schemas.microsoft.com/office/powerpoint/2010/main" val="1008015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ángulo 5">
            <a:extLst>
              <a:ext uri="{FF2B5EF4-FFF2-40B4-BE49-F238E27FC236}">
                <a16:creationId xmlns:a16="http://schemas.microsoft.com/office/drawing/2014/main" id="{4A133AC0-4C2B-433E-ADE7-8E6FF8563D5D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dirty="0"/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2"/>
          <a:srcRect b="4396"/>
          <a:stretch/>
        </p:blipFill>
        <p:spPr>
          <a:xfrm>
            <a:off x="1276079" y="816027"/>
            <a:ext cx="9639837" cy="5760000"/>
          </a:xfrm>
          <a:prstGeom prst="rect">
            <a:avLst/>
          </a:prstGeom>
          <a:ln w="38100">
            <a:solidFill>
              <a:schemeClr val="accent1"/>
            </a:solidFill>
          </a:ln>
        </p:spPr>
      </p:pic>
      <p:sp>
        <p:nvSpPr>
          <p:cNvPr id="10" name="CuadroTexto 9">
            <a:extLst>
              <a:ext uri="{FF2B5EF4-FFF2-40B4-BE49-F238E27FC236}">
                <a16:creationId xmlns:a16="http://schemas.microsoft.com/office/drawing/2014/main" id="{5BD81806-9691-4D9D-8F89-784AC2C77E61}"/>
              </a:ext>
            </a:extLst>
          </p:cNvPr>
          <p:cNvSpPr txBox="1"/>
          <p:nvPr/>
        </p:nvSpPr>
        <p:spPr>
          <a:xfrm>
            <a:off x="5000420" y="310226"/>
            <a:ext cx="2191156" cy="953453"/>
          </a:xfrm>
          <a:prstGeom prst="roundRect">
            <a:avLst/>
          </a:prstGeom>
          <a:solidFill>
            <a:srgbClr val="0062A1"/>
          </a:solidFill>
        </p:spPr>
        <p:txBody>
          <a:bodyPr wrap="square" rtlCol="0">
            <a:spAutoFit/>
          </a:bodyPr>
          <a:lstStyle/>
          <a:p>
            <a:r>
              <a:rPr lang="es-CL" sz="5000" dirty="0">
                <a:solidFill>
                  <a:schemeClr val="bg1"/>
                </a:solidFill>
              </a:rPr>
              <a:t>Paso 5:</a:t>
            </a:r>
          </a:p>
        </p:txBody>
      </p:sp>
      <p:sp>
        <p:nvSpPr>
          <p:cNvPr id="15" name="Rectángulo: esquinas redondeadas 14">
            <a:extLst>
              <a:ext uri="{FF2B5EF4-FFF2-40B4-BE49-F238E27FC236}">
                <a16:creationId xmlns:a16="http://schemas.microsoft.com/office/drawing/2014/main" id="{6BE7A430-B4E6-4668-A02D-87E81B2440A8}"/>
              </a:ext>
            </a:extLst>
          </p:cNvPr>
          <p:cNvSpPr/>
          <p:nvPr/>
        </p:nvSpPr>
        <p:spPr>
          <a:xfrm>
            <a:off x="3944457" y="4467261"/>
            <a:ext cx="2482292" cy="430999"/>
          </a:xfrm>
          <a:prstGeom prst="roundRect">
            <a:avLst/>
          </a:prstGeom>
          <a:noFill/>
          <a:ln w="444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7" name="Rectángulo: esquinas redondeadas 14">
            <a:extLst>
              <a:ext uri="{FF2B5EF4-FFF2-40B4-BE49-F238E27FC236}">
                <a16:creationId xmlns:a16="http://schemas.microsoft.com/office/drawing/2014/main" id="{6BE7A430-B4E6-4668-A02D-87E81B2440A8}"/>
              </a:ext>
            </a:extLst>
          </p:cNvPr>
          <p:cNvSpPr/>
          <p:nvPr/>
        </p:nvSpPr>
        <p:spPr>
          <a:xfrm>
            <a:off x="7671235" y="5403157"/>
            <a:ext cx="1059366" cy="479284"/>
          </a:xfrm>
          <a:prstGeom prst="roundRect">
            <a:avLst/>
          </a:prstGeom>
          <a:noFill/>
          <a:ln w="444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238305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>
            <a:extLst>
              <a:ext uri="{FF2B5EF4-FFF2-40B4-BE49-F238E27FC236}">
                <a16:creationId xmlns:a16="http://schemas.microsoft.com/office/drawing/2014/main" id="{A4AC0D99-23C8-4F34-8AA5-01F76E68712C}"/>
              </a:ext>
            </a:extLst>
          </p:cNvPr>
          <p:cNvSpPr txBox="1">
            <a:spLocks/>
          </p:cNvSpPr>
          <p:nvPr/>
        </p:nvSpPr>
        <p:spPr>
          <a:xfrm>
            <a:off x="1524000" y="2235200"/>
            <a:ext cx="9144000" cy="2387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sz="4000" b="1" dirty="0">
                <a:solidFill>
                  <a:schemeClr val="bg1"/>
                </a:solidFill>
                <a:latin typeface="Ubuntu" panose="020B0504030602030204" pitchFamily="34" charset="0"/>
              </a:rPr>
              <a:t>Paso 6:</a:t>
            </a:r>
          </a:p>
          <a:p>
            <a:r>
              <a:rPr lang="es-CL" sz="4000" b="1" dirty="0">
                <a:solidFill>
                  <a:schemeClr val="bg1"/>
                </a:solidFill>
              </a:rPr>
              <a:t>Haga clic en el nombre de la nueva página para editarla.</a:t>
            </a:r>
            <a:endParaRPr lang="es-MX" sz="3500" dirty="0">
              <a:solidFill>
                <a:schemeClr val="bg1"/>
              </a:solidFill>
              <a:latin typeface="Ubuntu" panose="020B05040306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60897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ángulo 8">
            <a:extLst>
              <a:ext uri="{FF2B5EF4-FFF2-40B4-BE49-F238E27FC236}">
                <a16:creationId xmlns:a16="http://schemas.microsoft.com/office/drawing/2014/main" id="{FE0C3DB9-79EA-4C92-A106-DFC344CFB41E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dirty="0"/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2"/>
          <a:srcRect b="5332"/>
          <a:stretch/>
        </p:blipFill>
        <p:spPr>
          <a:xfrm>
            <a:off x="1228387" y="1098000"/>
            <a:ext cx="9735224" cy="5760000"/>
          </a:xfrm>
          <a:prstGeom prst="rect">
            <a:avLst/>
          </a:prstGeom>
          <a:ln w="38100">
            <a:solidFill>
              <a:srgbClr val="0062A1"/>
            </a:solidFill>
          </a:ln>
        </p:spPr>
      </p:pic>
      <p:sp>
        <p:nvSpPr>
          <p:cNvPr id="10" name="CuadroTexto 9">
            <a:extLst>
              <a:ext uri="{FF2B5EF4-FFF2-40B4-BE49-F238E27FC236}">
                <a16:creationId xmlns:a16="http://schemas.microsoft.com/office/drawing/2014/main" id="{F0C789EC-97CC-4945-B83F-5D698B131549}"/>
              </a:ext>
            </a:extLst>
          </p:cNvPr>
          <p:cNvSpPr txBox="1"/>
          <p:nvPr/>
        </p:nvSpPr>
        <p:spPr>
          <a:xfrm>
            <a:off x="5000421" y="329342"/>
            <a:ext cx="2191156" cy="953453"/>
          </a:xfrm>
          <a:prstGeom prst="roundRect">
            <a:avLst/>
          </a:prstGeom>
          <a:solidFill>
            <a:srgbClr val="0062A1"/>
          </a:solidFill>
        </p:spPr>
        <p:txBody>
          <a:bodyPr wrap="square" rtlCol="0">
            <a:spAutoFit/>
          </a:bodyPr>
          <a:lstStyle/>
          <a:p>
            <a:r>
              <a:rPr lang="es-CL" sz="5000" dirty="0">
                <a:solidFill>
                  <a:schemeClr val="bg1"/>
                </a:solidFill>
              </a:rPr>
              <a:t>Paso 6:</a:t>
            </a:r>
          </a:p>
        </p:txBody>
      </p:sp>
      <p:sp>
        <p:nvSpPr>
          <p:cNvPr id="14" name="Rectángulo: esquinas redondeadas 13">
            <a:extLst>
              <a:ext uri="{FF2B5EF4-FFF2-40B4-BE49-F238E27FC236}">
                <a16:creationId xmlns:a16="http://schemas.microsoft.com/office/drawing/2014/main" id="{FB3433D7-8486-4971-9C83-AB9C4CC8F042}"/>
              </a:ext>
            </a:extLst>
          </p:cNvPr>
          <p:cNvSpPr/>
          <p:nvPr/>
        </p:nvSpPr>
        <p:spPr>
          <a:xfrm>
            <a:off x="3480572" y="5620542"/>
            <a:ext cx="1519849" cy="364519"/>
          </a:xfrm>
          <a:prstGeom prst="roundRect">
            <a:avLst/>
          </a:prstGeom>
          <a:noFill/>
          <a:ln w="444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603103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>
            <a:extLst>
              <a:ext uri="{FF2B5EF4-FFF2-40B4-BE49-F238E27FC236}">
                <a16:creationId xmlns:a16="http://schemas.microsoft.com/office/drawing/2014/main" id="{54EA2A67-7A90-4547-9AB9-86CF4C533C64}"/>
              </a:ext>
            </a:extLst>
          </p:cNvPr>
          <p:cNvSpPr txBox="1">
            <a:spLocks/>
          </p:cNvSpPr>
          <p:nvPr/>
        </p:nvSpPr>
        <p:spPr>
          <a:xfrm>
            <a:off x="1803239" y="2235200"/>
            <a:ext cx="7173493" cy="23876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/>
            <a:r>
              <a:rPr lang="es-CL" sz="4000" dirty="0">
                <a:solidFill>
                  <a:schemeClr val="bg1"/>
                </a:solidFill>
                <a:latin typeface="Ubuntu" panose="020B0504030602030204" pitchFamily="34" charset="0"/>
              </a:rPr>
              <a:t>Paso 7:</a:t>
            </a:r>
          </a:p>
          <a:p>
            <a:r>
              <a:rPr lang="es-CL" sz="4000" b="1" dirty="0">
                <a:solidFill>
                  <a:schemeClr val="bg1"/>
                </a:solidFill>
              </a:rPr>
              <a:t>Seleccione “Editar”.</a:t>
            </a:r>
            <a:endParaRPr lang="es-CL" sz="4000" dirty="0">
              <a:solidFill>
                <a:schemeClr val="bg1"/>
              </a:solidFill>
              <a:latin typeface="Ubuntu" panose="020B05040306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38605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ángulo 4">
            <a:extLst>
              <a:ext uri="{FF2B5EF4-FFF2-40B4-BE49-F238E27FC236}">
                <a16:creationId xmlns:a16="http://schemas.microsoft.com/office/drawing/2014/main" id="{C8BB59B2-0B22-40E1-8E61-D980536E3921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dirty="0"/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2"/>
          <a:srcRect b="5655"/>
          <a:stretch/>
        </p:blipFill>
        <p:spPr>
          <a:xfrm>
            <a:off x="1219383" y="1098000"/>
            <a:ext cx="9753233" cy="5760000"/>
          </a:xfrm>
          <a:prstGeom prst="rect">
            <a:avLst/>
          </a:prstGeom>
          <a:ln w="38100">
            <a:solidFill>
              <a:srgbClr val="0062A1"/>
            </a:solidFill>
          </a:ln>
        </p:spPr>
      </p:pic>
      <p:sp>
        <p:nvSpPr>
          <p:cNvPr id="12" name="CuadroTexto 11">
            <a:extLst>
              <a:ext uri="{FF2B5EF4-FFF2-40B4-BE49-F238E27FC236}">
                <a16:creationId xmlns:a16="http://schemas.microsoft.com/office/drawing/2014/main" id="{85AE9E00-982D-479E-816F-75547C69F6EE}"/>
              </a:ext>
            </a:extLst>
          </p:cNvPr>
          <p:cNvSpPr txBox="1"/>
          <p:nvPr/>
        </p:nvSpPr>
        <p:spPr>
          <a:xfrm>
            <a:off x="5000421" y="331084"/>
            <a:ext cx="2191156" cy="953453"/>
          </a:xfrm>
          <a:prstGeom prst="roundRect">
            <a:avLst/>
          </a:prstGeom>
          <a:solidFill>
            <a:srgbClr val="0062A1"/>
          </a:solidFill>
        </p:spPr>
        <p:txBody>
          <a:bodyPr wrap="square" rtlCol="0">
            <a:spAutoFit/>
          </a:bodyPr>
          <a:lstStyle/>
          <a:p>
            <a:r>
              <a:rPr lang="es-CL" sz="5000" dirty="0">
                <a:solidFill>
                  <a:schemeClr val="bg1"/>
                </a:solidFill>
              </a:rPr>
              <a:t>Paso 7:</a:t>
            </a:r>
          </a:p>
        </p:txBody>
      </p:sp>
      <p:sp>
        <p:nvSpPr>
          <p:cNvPr id="13" name="Rectángulo: esquinas redondeadas 12">
            <a:extLst>
              <a:ext uri="{FF2B5EF4-FFF2-40B4-BE49-F238E27FC236}">
                <a16:creationId xmlns:a16="http://schemas.microsoft.com/office/drawing/2014/main" id="{793C050F-49DB-4708-9489-8EE2D8A554F6}"/>
              </a:ext>
            </a:extLst>
          </p:cNvPr>
          <p:cNvSpPr/>
          <p:nvPr/>
        </p:nvSpPr>
        <p:spPr>
          <a:xfrm>
            <a:off x="9728461" y="2354382"/>
            <a:ext cx="770125" cy="435607"/>
          </a:xfrm>
          <a:prstGeom prst="roundRect">
            <a:avLst/>
          </a:prstGeom>
          <a:noFill/>
          <a:ln w="444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102685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>
            <a:extLst>
              <a:ext uri="{FF2B5EF4-FFF2-40B4-BE49-F238E27FC236}">
                <a16:creationId xmlns:a16="http://schemas.microsoft.com/office/drawing/2014/main" id="{9F8C9E7A-0B63-4834-9C06-9A8BF242B130}"/>
              </a:ext>
            </a:extLst>
          </p:cNvPr>
          <p:cNvSpPr txBox="1">
            <a:spLocks/>
          </p:cNvSpPr>
          <p:nvPr/>
        </p:nvSpPr>
        <p:spPr>
          <a:xfrm>
            <a:off x="1524000" y="2235200"/>
            <a:ext cx="9144000" cy="2387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sz="4000" b="1" dirty="0">
                <a:solidFill>
                  <a:schemeClr val="bg1"/>
                </a:solidFill>
                <a:latin typeface="Ubuntu" panose="020B0504030602030204" pitchFamily="34" charset="0"/>
              </a:rPr>
              <a:t>Paso 8:</a:t>
            </a:r>
          </a:p>
          <a:p>
            <a:r>
              <a:rPr lang="es-CL" sz="4000" b="1" dirty="0">
                <a:solidFill>
                  <a:schemeClr val="bg1"/>
                </a:solidFill>
              </a:rPr>
              <a:t>Seleccione la opción “Editor HTML”. </a:t>
            </a:r>
            <a:endParaRPr lang="es-MX" sz="3500" dirty="0">
              <a:solidFill>
                <a:schemeClr val="bg1"/>
              </a:solidFill>
              <a:latin typeface="Ubuntu" panose="020B05040306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66694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 rotWithShape="1">
          <a:blip r:embed="rId2"/>
          <a:srcRect t="11723" r="1307" b="5978"/>
          <a:stretch/>
        </p:blipFill>
        <p:spPr>
          <a:xfrm>
            <a:off x="742950" y="858644"/>
            <a:ext cx="10227408" cy="5330284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5" name="CuadroTexto 4">
            <a:extLst>
              <a:ext uri="{FF2B5EF4-FFF2-40B4-BE49-F238E27FC236}">
                <a16:creationId xmlns:a16="http://schemas.microsoft.com/office/drawing/2014/main" id="{9DEB3AA9-34F3-484A-A7C6-5DF0C04D45FE}"/>
              </a:ext>
            </a:extLst>
          </p:cNvPr>
          <p:cNvSpPr txBox="1"/>
          <p:nvPr/>
        </p:nvSpPr>
        <p:spPr>
          <a:xfrm>
            <a:off x="5000422" y="290429"/>
            <a:ext cx="2191156" cy="953453"/>
          </a:xfrm>
          <a:prstGeom prst="roundRect">
            <a:avLst/>
          </a:prstGeom>
          <a:solidFill>
            <a:srgbClr val="0062A1"/>
          </a:solidFill>
        </p:spPr>
        <p:txBody>
          <a:bodyPr wrap="square" rtlCol="0">
            <a:spAutoFit/>
          </a:bodyPr>
          <a:lstStyle/>
          <a:p>
            <a:r>
              <a:rPr lang="es-CL" sz="5000" dirty="0">
                <a:solidFill>
                  <a:schemeClr val="bg1"/>
                </a:solidFill>
              </a:rPr>
              <a:t>Paso 8:</a:t>
            </a:r>
          </a:p>
        </p:txBody>
      </p:sp>
      <p:sp>
        <p:nvSpPr>
          <p:cNvPr id="6" name="Rectángulo: esquinas redondeadas 5">
            <a:extLst>
              <a:ext uri="{FF2B5EF4-FFF2-40B4-BE49-F238E27FC236}">
                <a16:creationId xmlns:a16="http://schemas.microsoft.com/office/drawing/2014/main" id="{68902EF1-9742-4C0B-BFD2-CF35A811ACAE}"/>
              </a:ext>
            </a:extLst>
          </p:cNvPr>
          <p:cNvSpPr/>
          <p:nvPr/>
        </p:nvSpPr>
        <p:spPr>
          <a:xfrm>
            <a:off x="9590049" y="4103649"/>
            <a:ext cx="1003610" cy="568712"/>
          </a:xfrm>
          <a:prstGeom prst="roundRect">
            <a:avLst/>
          </a:prstGeom>
          <a:noFill/>
          <a:ln w="444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256928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>
            <a:extLst>
              <a:ext uri="{FF2B5EF4-FFF2-40B4-BE49-F238E27FC236}">
                <a16:creationId xmlns:a16="http://schemas.microsoft.com/office/drawing/2014/main" id="{0433B073-458E-4084-BF46-F01E715ABC4E}"/>
              </a:ext>
            </a:extLst>
          </p:cNvPr>
          <p:cNvSpPr txBox="1">
            <a:spLocks/>
          </p:cNvSpPr>
          <p:nvPr/>
        </p:nvSpPr>
        <p:spPr>
          <a:xfrm>
            <a:off x="1524000" y="2235200"/>
            <a:ext cx="9144000" cy="2387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sz="4000" b="1" dirty="0">
                <a:solidFill>
                  <a:schemeClr val="bg1"/>
                </a:solidFill>
                <a:latin typeface="Ubuntu" panose="020B0504030602030204" pitchFamily="34" charset="0"/>
              </a:rPr>
              <a:t>Paso 9:</a:t>
            </a:r>
          </a:p>
          <a:p>
            <a:r>
              <a:rPr lang="es-CL" sz="4000" b="1" dirty="0">
                <a:solidFill>
                  <a:schemeClr val="bg1"/>
                </a:solidFill>
              </a:rPr>
              <a:t>Copie el enlace </a:t>
            </a:r>
            <a:r>
              <a:rPr lang="es-CL" sz="4000" b="1" dirty="0" err="1">
                <a:solidFill>
                  <a:schemeClr val="bg1"/>
                </a:solidFill>
              </a:rPr>
              <a:t>html</a:t>
            </a:r>
            <a:r>
              <a:rPr lang="es-CL" sz="4000" b="1" dirty="0">
                <a:solidFill>
                  <a:schemeClr val="bg1"/>
                </a:solidFill>
              </a:rPr>
              <a:t> que la Biblioteca le envió, a continuación selecciones guardar.</a:t>
            </a:r>
            <a:endParaRPr lang="es-MX" sz="3500" dirty="0">
              <a:solidFill>
                <a:schemeClr val="bg1"/>
              </a:solidFill>
              <a:latin typeface="Ubuntu" panose="020B05040306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74589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2"/>
          <a:srcRect t="10727" b="5967"/>
          <a:stretch/>
        </p:blipFill>
        <p:spPr>
          <a:xfrm>
            <a:off x="1241429" y="1026717"/>
            <a:ext cx="9637776" cy="5018049"/>
          </a:xfrm>
          <a:prstGeom prst="rect">
            <a:avLst/>
          </a:prstGeom>
          <a:ln>
            <a:solidFill>
              <a:srgbClr val="0062A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sp>
        <p:nvSpPr>
          <p:cNvPr id="5" name="CuadroTexto 4">
            <a:extLst>
              <a:ext uri="{FF2B5EF4-FFF2-40B4-BE49-F238E27FC236}">
                <a16:creationId xmlns:a16="http://schemas.microsoft.com/office/drawing/2014/main" id="{585DEE42-1905-469C-A282-6837835E32A2}"/>
              </a:ext>
            </a:extLst>
          </p:cNvPr>
          <p:cNvSpPr txBox="1"/>
          <p:nvPr/>
        </p:nvSpPr>
        <p:spPr>
          <a:xfrm>
            <a:off x="4830924" y="266223"/>
            <a:ext cx="2191156" cy="953453"/>
          </a:xfrm>
          <a:prstGeom prst="roundRect">
            <a:avLst/>
          </a:prstGeom>
          <a:solidFill>
            <a:srgbClr val="0062A1"/>
          </a:solidFill>
        </p:spPr>
        <p:txBody>
          <a:bodyPr wrap="square" rtlCol="0">
            <a:spAutoFit/>
          </a:bodyPr>
          <a:lstStyle/>
          <a:p>
            <a:r>
              <a:rPr lang="es-CL" sz="5000" dirty="0">
                <a:solidFill>
                  <a:schemeClr val="bg1"/>
                </a:solidFill>
              </a:rPr>
              <a:t>Paso 9:</a:t>
            </a:r>
          </a:p>
        </p:txBody>
      </p:sp>
      <p:sp>
        <p:nvSpPr>
          <p:cNvPr id="7" name="Rectángulo: esquinas redondeadas 6">
            <a:extLst>
              <a:ext uri="{FF2B5EF4-FFF2-40B4-BE49-F238E27FC236}">
                <a16:creationId xmlns:a16="http://schemas.microsoft.com/office/drawing/2014/main" id="{657D68B9-65A1-4C76-9BA6-E7DCE5175C8F}"/>
              </a:ext>
            </a:extLst>
          </p:cNvPr>
          <p:cNvSpPr/>
          <p:nvPr/>
        </p:nvSpPr>
        <p:spPr>
          <a:xfrm>
            <a:off x="3146674" y="1446194"/>
            <a:ext cx="7458136" cy="1067951"/>
          </a:xfrm>
          <a:prstGeom prst="roundRect">
            <a:avLst/>
          </a:prstGeom>
          <a:noFill/>
          <a:ln w="444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8" name="Rectángulo: esquinas redondeadas 6">
            <a:extLst>
              <a:ext uri="{FF2B5EF4-FFF2-40B4-BE49-F238E27FC236}">
                <a16:creationId xmlns:a16="http://schemas.microsoft.com/office/drawing/2014/main" id="{657D68B9-65A1-4C76-9BA6-E7DCE5175C8F}"/>
              </a:ext>
            </a:extLst>
          </p:cNvPr>
          <p:cNvSpPr/>
          <p:nvPr/>
        </p:nvSpPr>
        <p:spPr>
          <a:xfrm>
            <a:off x="9723863" y="5386039"/>
            <a:ext cx="880947" cy="546410"/>
          </a:xfrm>
          <a:prstGeom prst="roundRect">
            <a:avLst/>
          </a:prstGeom>
          <a:noFill/>
          <a:ln w="444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202485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2842C81-5344-42E2-B448-55093BF56088}"/>
              </a:ext>
            </a:extLst>
          </p:cNvPr>
          <p:cNvSpPr txBox="1">
            <a:spLocks/>
          </p:cNvSpPr>
          <p:nvPr/>
        </p:nvSpPr>
        <p:spPr>
          <a:xfrm>
            <a:off x="1077951" y="471341"/>
            <a:ext cx="9144000" cy="28091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/>
            <a:r>
              <a:rPr lang="es-MX" sz="4000" b="1" dirty="0">
                <a:solidFill>
                  <a:schemeClr val="bg1"/>
                </a:solidFill>
                <a:latin typeface="Ubuntu" panose="020B0504030602030204" pitchFamily="34" charset="0"/>
              </a:rPr>
              <a:t>Paso 1:</a:t>
            </a:r>
          </a:p>
          <a:p>
            <a:r>
              <a:rPr lang="es-CL" sz="4000" b="1" dirty="0">
                <a:solidFill>
                  <a:schemeClr val="bg1"/>
                </a:solidFill>
              </a:rPr>
              <a:t>Recibir de parte de la Biblioteca UDD, un correo electrónico con código </a:t>
            </a:r>
            <a:r>
              <a:rPr lang="es-CL" sz="4000" b="1" dirty="0" err="1">
                <a:solidFill>
                  <a:schemeClr val="bg1"/>
                </a:solidFill>
              </a:rPr>
              <a:t>html</a:t>
            </a:r>
            <a:r>
              <a:rPr lang="es-CL" sz="4000" b="1" dirty="0">
                <a:solidFill>
                  <a:schemeClr val="bg1"/>
                </a:solidFill>
              </a:rPr>
              <a:t> para insertar en </a:t>
            </a:r>
            <a:r>
              <a:rPr lang="es-CL" sz="4000" b="1" dirty="0" err="1">
                <a:solidFill>
                  <a:schemeClr val="bg1"/>
                </a:solidFill>
              </a:rPr>
              <a:t>Canvas</a:t>
            </a:r>
            <a:r>
              <a:rPr lang="es-CL" sz="4000" b="1" dirty="0">
                <a:solidFill>
                  <a:schemeClr val="bg1"/>
                </a:solidFill>
              </a:rPr>
              <a:t>.</a:t>
            </a:r>
            <a:endParaRPr lang="es-CL" sz="4000" b="1" dirty="0">
              <a:solidFill>
                <a:schemeClr val="bg1"/>
              </a:solidFill>
              <a:latin typeface="Ubuntu" panose="020B0504030602030204" pitchFamily="34" charset="0"/>
            </a:endParaRPr>
          </a:p>
        </p:txBody>
      </p:sp>
      <p:sp>
        <p:nvSpPr>
          <p:cNvPr id="3" name="Rectángulo 2"/>
          <p:cNvSpPr/>
          <p:nvPr/>
        </p:nvSpPr>
        <p:spPr>
          <a:xfrm>
            <a:off x="1174595" y="3486758"/>
            <a:ext cx="6096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s-CL" b="1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El código </a:t>
            </a:r>
            <a:r>
              <a:rPr lang="es-CL" b="1" dirty="0" err="1">
                <a:solidFill>
                  <a:schemeClr val="accent4">
                    <a:lumMod val="60000"/>
                    <a:lumOff val="40000"/>
                  </a:schemeClr>
                </a:solidFill>
              </a:rPr>
              <a:t>html</a:t>
            </a:r>
            <a:r>
              <a:rPr lang="es-CL" b="1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 que le ha entregado la Biblioteca, solo puede ser usado en </a:t>
            </a:r>
            <a:r>
              <a:rPr lang="es-CL" b="1" dirty="0" err="1">
                <a:solidFill>
                  <a:schemeClr val="accent4">
                    <a:lumMod val="60000"/>
                    <a:lumOff val="40000"/>
                  </a:schemeClr>
                </a:solidFill>
              </a:rPr>
              <a:t>Canvas</a:t>
            </a:r>
            <a:r>
              <a:rPr lang="es-CL" b="1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, siguiendo los pasos indicados en esta guía, de esta manera usted esta cumpliendo con la Ley de Propiedad Intelectual. </a:t>
            </a:r>
          </a:p>
          <a:p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2045206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>
            <a:extLst>
              <a:ext uri="{FF2B5EF4-FFF2-40B4-BE49-F238E27FC236}">
                <a16:creationId xmlns:a16="http://schemas.microsoft.com/office/drawing/2014/main" id="{DA4CE445-3900-41B0-A67C-F6A47C59D5FF}"/>
              </a:ext>
            </a:extLst>
          </p:cNvPr>
          <p:cNvSpPr txBox="1">
            <a:spLocks/>
          </p:cNvSpPr>
          <p:nvPr/>
        </p:nvSpPr>
        <p:spPr>
          <a:xfrm>
            <a:off x="1379034" y="2235200"/>
            <a:ext cx="9144000" cy="2387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sz="4000" b="1" dirty="0">
                <a:solidFill>
                  <a:schemeClr val="bg1"/>
                </a:solidFill>
                <a:latin typeface="Ubuntu" panose="020B0504030602030204" pitchFamily="34" charset="0"/>
              </a:rPr>
              <a:t>Paso 10:</a:t>
            </a:r>
          </a:p>
          <a:p>
            <a:r>
              <a:rPr lang="es-CL" sz="4000" b="1" dirty="0">
                <a:solidFill>
                  <a:schemeClr val="bg1"/>
                </a:solidFill>
              </a:rPr>
              <a:t>En el visor se desplegará el capitulo (o parte) del documento digitalizado.</a:t>
            </a:r>
            <a:endParaRPr lang="es-MX" sz="3500" dirty="0">
              <a:solidFill>
                <a:schemeClr val="bg1"/>
              </a:solidFill>
              <a:latin typeface="Ubuntu" panose="020B05040306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93023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2"/>
          <a:srcRect b="4332"/>
          <a:stretch/>
        </p:blipFill>
        <p:spPr>
          <a:xfrm>
            <a:off x="1319420" y="1145913"/>
            <a:ext cx="9553157" cy="5712087"/>
          </a:xfrm>
          <a:prstGeom prst="rect">
            <a:avLst/>
          </a:prstGeom>
          <a:ln w="38100">
            <a:solidFill>
              <a:srgbClr val="0062A1"/>
            </a:solidFill>
          </a:ln>
        </p:spPr>
      </p:pic>
      <p:sp>
        <p:nvSpPr>
          <p:cNvPr id="5" name="CuadroTexto 4">
            <a:extLst>
              <a:ext uri="{FF2B5EF4-FFF2-40B4-BE49-F238E27FC236}">
                <a16:creationId xmlns:a16="http://schemas.microsoft.com/office/drawing/2014/main" id="{A3E83432-BBBA-4F12-A448-2C2C22D6CE8A}"/>
              </a:ext>
            </a:extLst>
          </p:cNvPr>
          <p:cNvSpPr txBox="1"/>
          <p:nvPr/>
        </p:nvSpPr>
        <p:spPr>
          <a:xfrm>
            <a:off x="4850377" y="324303"/>
            <a:ext cx="2491242" cy="953453"/>
          </a:xfrm>
          <a:prstGeom prst="roundRect">
            <a:avLst/>
          </a:prstGeom>
          <a:solidFill>
            <a:srgbClr val="0062A1"/>
          </a:solidFill>
        </p:spPr>
        <p:txBody>
          <a:bodyPr wrap="square" rtlCol="0">
            <a:spAutoFit/>
          </a:bodyPr>
          <a:lstStyle/>
          <a:p>
            <a:r>
              <a:rPr lang="es-CL" sz="5000" dirty="0">
                <a:solidFill>
                  <a:schemeClr val="bg1"/>
                </a:solidFill>
              </a:rPr>
              <a:t>Paso 10:</a:t>
            </a:r>
          </a:p>
        </p:txBody>
      </p:sp>
    </p:spTree>
    <p:extLst>
      <p:ext uri="{BB962C8B-B14F-4D97-AF65-F5344CB8AC3E}">
        <p14:creationId xmlns:p14="http://schemas.microsoft.com/office/powerpoint/2010/main" val="1680100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2">
            <a:extLst>
              <a:ext uri="{FF2B5EF4-FFF2-40B4-BE49-F238E27FC236}">
                <a16:creationId xmlns:a16="http://schemas.microsoft.com/office/drawing/2014/main" id="{5AB28D31-B317-4CCB-A282-ED0704211C2D}"/>
              </a:ext>
            </a:extLst>
          </p:cNvPr>
          <p:cNvSpPr txBox="1"/>
          <p:nvPr/>
        </p:nvSpPr>
        <p:spPr>
          <a:xfrm>
            <a:off x="5000421" y="737410"/>
            <a:ext cx="2191156" cy="953453"/>
          </a:xfrm>
          <a:prstGeom prst="roundRect">
            <a:avLst/>
          </a:prstGeom>
          <a:solidFill>
            <a:srgbClr val="0062A1"/>
          </a:solidFill>
        </p:spPr>
        <p:txBody>
          <a:bodyPr wrap="square" rtlCol="0">
            <a:spAutoFit/>
          </a:bodyPr>
          <a:lstStyle/>
          <a:p>
            <a:r>
              <a:rPr lang="es-CL" sz="5000" dirty="0">
                <a:solidFill>
                  <a:schemeClr val="bg1"/>
                </a:solidFill>
              </a:rPr>
              <a:t>Paso 1:</a:t>
            </a:r>
          </a:p>
        </p:txBody>
      </p:sp>
      <p:sp>
        <p:nvSpPr>
          <p:cNvPr id="2" name="Rectángulo 1"/>
          <p:cNvSpPr/>
          <p:nvPr/>
        </p:nvSpPr>
        <p:spPr>
          <a:xfrm>
            <a:off x="882975" y="1412829"/>
            <a:ext cx="10493128" cy="4801314"/>
          </a:xfrm>
          <a:prstGeom prst="rect">
            <a:avLst/>
          </a:prstGeom>
          <a:ln w="38100">
            <a:solidFill>
              <a:srgbClr val="0062A1"/>
            </a:solidFill>
          </a:ln>
        </p:spPr>
        <p:txBody>
          <a:bodyPr wrap="square">
            <a:spAutoFit/>
          </a:bodyPr>
          <a:lstStyle/>
          <a:p>
            <a:r>
              <a:rPr lang="es-CL" dirty="0"/>
              <a:t>Estimado profesor:</a:t>
            </a:r>
          </a:p>
          <a:p>
            <a:r>
              <a:rPr lang="es-CL" dirty="0"/>
              <a:t>Junto con saludar, le enviamos el código HTML correspondiente a:</a:t>
            </a:r>
          </a:p>
          <a:p>
            <a:endParaRPr lang="es-CL" dirty="0"/>
          </a:p>
          <a:p>
            <a:endParaRPr lang="es-CL" dirty="0" smtClean="0"/>
          </a:p>
          <a:p>
            <a:endParaRPr lang="es-CL" dirty="0"/>
          </a:p>
          <a:p>
            <a:endParaRPr lang="es-CL" dirty="0" smtClean="0"/>
          </a:p>
          <a:p>
            <a:endParaRPr lang="es-CL" dirty="0"/>
          </a:p>
          <a:p>
            <a:endParaRPr lang="es-CL" dirty="0" smtClean="0"/>
          </a:p>
          <a:p>
            <a:endParaRPr lang="es-CL" dirty="0"/>
          </a:p>
          <a:p>
            <a:endParaRPr lang="es-CL" dirty="0"/>
          </a:p>
          <a:p>
            <a:r>
              <a:rPr lang="es-CL" dirty="0"/>
              <a:t>Este enlace solo puede ser insertado como página en su curso de </a:t>
            </a:r>
            <a:r>
              <a:rPr lang="es-CL" dirty="0" err="1"/>
              <a:t>Canvas</a:t>
            </a:r>
            <a:r>
              <a:rPr lang="es-CL" dirty="0"/>
              <a:t>, no debe ser enviado a terceras personas o usado para otros fines, de esta forma usted está cumpliendo con la Ley de Propiedad Intelectual.</a:t>
            </a:r>
          </a:p>
          <a:p>
            <a:endParaRPr lang="es-CL" dirty="0"/>
          </a:p>
          <a:p>
            <a:r>
              <a:rPr lang="es-CL" dirty="0"/>
              <a:t>Atentamente,</a:t>
            </a:r>
          </a:p>
          <a:p>
            <a:r>
              <a:rPr lang="es-CL" dirty="0"/>
              <a:t>Sistema de Bibliotecas</a:t>
            </a:r>
          </a:p>
          <a:p>
            <a:r>
              <a:rPr lang="es-CL" dirty="0"/>
              <a:t>Universidad del Desarrollo</a:t>
            </a:r>
          </a:p>
          <a:p>
            <a:r>
              <a:rPr lang="es-CL" dirty="0"/>
              <a:t>biblioteca@udd.cl</a:t>
            </a:r>
          </a:p>
        </p:txBody>
      </p:sp>
      <p:sp>
        <p:nvSpPr>
          <p:cNvPr id="4" name="Rectángulo: esquinas redondeadas 3">
            <a:extLst>
              <a:ext uri="{FF2B5EF4-FFF2-40B4-BE49-F238E27FC236}">
                <a16:creationId xmlns:a16="http://schemas.microsoft.com/office/drawing/2014/main" id="{7DE4790B-2EC4-4E74-A6B1-2B2238B9BFF6}"/>
              </a:ext>
            </a:extLst>
          </p:cNvPr>
          <p:cNvSpPr/>
          <p:nvPr/>
        </p:nvSpPr>
        <p:spPr>
          <a:xfrm>
            <a:off x="3912276" y="2071400"/>
            <a:ext cx="6558602" cy="2107704"/>
          </a:xfrm>
          <a:prstGeom prst="roundRect">
            <a:avLst/>
          </a:prstGeom>
          <a:noFill/>
          <a:ln w="444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graphicFrame>
        <p:nvGraphicFramePr>
          <p:cNvPr id="7" name="Tabla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83849203"/>
              </p:ext>
            </p:extLst>
          </p:nvPr>
        </p:nvGraphicFramePr>
        <p:xfrm>
          <a:off x="1776544" y="2236064"/>
          <a:ext cx="8315310" cy="1778376"/>
        </p:xfrm>
        <a:graphic>
          <a:graphicData uri="http://schemas.openxmlformats.org/drawingml/2006/table">
            <a:tbl>
              <a:tblPr firstRow="1" firstCol="1" bandRow="1"/>
              <a:tblGrid>
                <a:gridCol w="1197186">
                  <a:extLst>
                    <a:ext uri="{9D8B030D-6E8A-4147-A177-3AD203B41FA5}">
                      <a16:colId xmlns:a16="http://schemas.microsoft.com/office/drawing/2014/main" val="1814866404"/>
                    </a:ext>
                  </a:extLst>
                </a:gridCol>
                <a:gridCol w="1272540">
                  <a:extLst>
                    <a:ext uri="{9D8B030D-6E8A-4147-A177-3AD203B41FA5}">
                      <a16:colId xmlns:a16="http://schemas.microsoft.com/office/drawing/2014/main" val="2910852663"/>
                    </a:ext>
                  </a:extLst>
                </a:gridCol>
                <a:gridCol w="5845584">
                  <a:extLst>
                    <a:ext uri="{9D8B030D-6E8A-4147-A177-3AD203B41FA5}">
                      <a16:colId xmlns:a16="http://schemas.microsoft.com/office/drawing/2014/main" val="618106919"/>
                    </a:ext>
                  </a:extLst>
                </a:gridCol>
              </a:tblGrid>
              <a:tr h="25405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L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Título</a:t>
                      </a:r>
                      <a:endParaRPr lang="es-CL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L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Parte</a:t>
                      </a:r>
                      <a:endParaRPr lang="es-CL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L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HTML</a:t>
                      </a:r>
                      <a:endParaRPr lang="es-CL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01896067"/>
                  </a:ext>
                </a:extLst>
              </a:tr>
              <a:tr h="76216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L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Armas secretas</a:t>
                      </a:r>
                      <a:endParaRPr lang="es-CL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L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Cartas a mama</a:t>
                      </a:r>
                      <a:endParaRPr lang="es-CL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L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&lt;p&gt;&lt;iframe style="overflow: hidden;" src="https://digdoc.udd.cl/flexpaper/handle/12345678/117/1_capitulo.pdf?sequence=1&amp;isAllowed=y#page=1 width=650" height="3200"&gt;&lt;/iframe&gt;&lt;/p&gt;</a:t>
                      </a:r>
                      <a:endParaRPr lang="es-CL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40728717"/>
                  </a:ext>
                </a:extLst>
              </a:tr>
              <a:tr h="76216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L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Casa tomada y otros</a:t>
                      </a:r>
                      <a:endParaRPr lang="es-CL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L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Casa tomada</a:t>
                      </a:r>
                      <a:endParaRPr lang="es-CL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L" sz="1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&lt;p&gt;&lt;</a:t>
                      </a:r>
                      <a:r>
                        <a:rPr lang="es-CL" sz="110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iframe</a:t>
                      </a:r>
                      <a:r>
                        <a:rPr lang="es-CL" sz="1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s-CL" sz="110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style</a:t>
                      </a:r>
                      <a:r>
                        <a:rPr lang="es-CL" sz="1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="</a:t>
                      </a:r>
                      <a:r>
                        <a:rPr lang="es-CL" sz="110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overflow</a:t>
                      </a:r>
                      <a:r>
                        <a:rPr lang="es-CL" sz="1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: </a:t>
                      </a:r>
                      <a:r>
                        <a:rPr lang="es-CL" sz="110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hidden</a:t>
                      </a:r>
                      <a:r>
                        <a:rPr lang="es-CL" sz="1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;" </a:t>
                      </a:r>
                      <a:r>
                        <a:rPr lang="es-CL" sz="110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src</a:t>
                      </a:r>
                      <a:r>
                        <a:rPr lang="es-CL" sz="1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="https://digdoc.udd.cl/</a:t>
                      </a:r>
                      <a:r>
                        <a:rPr lang="es-CL" sz="110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flexpaper</a:t>
                      </a:r>
                      <a:r>
                        <a:rPr lang="es-CL" sz="1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/</a:t>
                      </a:r>
                      <a:r>
                        <a:rPr lang="es-CL" sz="110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handle</a:t>
                      </a:r>
                      <a:r>
                        <a:rPr lang="es-CL" sz="1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/12345678/112/1_capitulo.pdf?sequence=1&amp;isAllowed=</a:t>
                      </a:r>
                      <a:r>
                        <a:rPr lang="es-CL" sz="110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y#page</a:t>
                      </a:r>
                      <a:r>
                        <a:rPr lang="es-CL" sz="1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=8 </a:t>
                      </a:r>
                      <a:r>
                        <a:rPr lang="es-CL" sz="110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width</a:t>
                      </a:r>
                      <a:r>
                        <a:rPr lang="es-CL" sz="1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=650" </a:t>
                      </a:r>
                      <a:r>
                        <a:rPr lang="es-CL" sz="110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height</a:t>
                      </a:r>
                      <a:r>
                        <a:rPr lang="es-CL" sz="1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="3200"&gt;&lt;/</a:t>
                      </a:r>
                      <a:r>
                        <a:rPr lang="es-CL" sz="110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iframe</a:t>
                      </a:r>
                      <a:r>
                        <a:rPr lang="es-CL" sz="1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&gt;&lt;/p&gt;</a:t>
                      </a:r>
                      <a:endParaRPr lang="es-CL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8458922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70242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>
            <a:extLst>
              <a:ext uri="{FF2B5EF4-FFF2-40B4-BE49-F238E27FC236}">
                <a16:creationId xmlns:a16="http://schemas.microsoft.com/office/drawing/2014/main" id="{617F3245-9FDF-4C52-93B0-0CBB3BD6DE69}"/>
              </a:ext>
            </a:extLst>
          </p:cNvPr>
          <p:cNvSpPr txBox="1">
            <a:spLocks/>
          </p:cNvSpPr>
          <p:nvPr/>
        </p:nvSpPr>
        <p:spPr>
          <a:xfrm>
            <a:off x="1524000" y="2235200"/>
            <a:ext cx="9144000" cy="2387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sz="4000" b="1" dirty="0">
                <a:solidFill>
                  <a:schemeClr val="bg1"/>
                </a:solidFill>
                <a:latin typeface="Ubuntu" panose="020B0504030602030204" pitchFamily="34" charset="0"/>
              </a:rPr>
              <a:t>Paso 2:</a:t>
            </a:r>
          </a:p>
          <a:p>
            <a:r>
              <a:rPr lang="es-CL" sz="4000" b="1" dirty="0">
                <a:solidFill>
                  <a:schemeClr val="bg1"/>
                </a:solidFill>
              </a:rPr>
              <a:t>Ingrese a </a:t>
            </a:r>
            <a:r>
              <a:rPr lang="es-CL" sz="4000" b="1" dirty="0">
                <a:solidFill>
                  <a:schemeClr val="bg1"/>
                </a:solidFill>
                <a:hlinkClick r:id="rId2"/>
              </a:rPr>
              <a:t>CANVAS</a:t>
            </a:r>
            <a:r>
              <a:rPr lang="es-CL" sz="4000" b="1" dirty="0">
                <a:solidFill>
                  <a:schemeClr val="bg1"/>
                </a:solidFill>
              </a:rPr>
              <a:t> y seleccione el curso en que trabajará.</a:t>
            </a:r>
            <a:endParaRPr lang="es-CL" sz="4000" b="1" dirty="0">
              <a:solidFill>
                <a:schemeClr val="bg1"/>
              </a:solidFill>
              <a:latin typeface="Ubuntu" panose="020B05040306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72000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ángulo 5">
            <a:extLst>
              <a:ext uri="{FF2B5EF4-FFF2-40B4-BE49-F238E27FC236}">
                <a16:creationId xmlns:a16="http://schemas.microsoft.com/office/drawing/2014/main" id="{2F2392B7-0577-40C7-80C8-BD0F2AD1EA54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dirty="0"/>
          </a:p>
        </p:txBody>
      </p:sp>
      <p:pic>
        <p:nvPicPr>
          <p:cNvPr id="10" name="Imagen 9">
            <a:extLst>
              <a:ext uri="{FF2B5EF4-FFF2-40B4-BE49-F238E27FC236}">
                <a16:creationId xmlns:a16="http://schemas.microsoft.com/office/drawing/2014/main" id="{3C61E0BA-ABF6-4DCE-B58A-EE4669D42D7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5111"/>
          <a:stretch/>
        </p:blipFill>
        <p:spPr>
          <a:xfrm>
            <a:off x="978222" y="1098000"/>
            <a:ext cx="10235555" cy="5760000"/>
          </a:xfrm>
          <a:prstGeom prst="rect">
            <a:avLst/>
          </a:prstGeom>
          <a:ln w="38100">
            <a:solidFill>
              <a:schemeClr val="accent1"/>
            </a:solidFill>
          </a:ln>
        </p:spPr>
      </p:pic>
      <p:sp>
        <p:nvSpPr>
          <p:cNvPr id="11" name="CuadroTexto 10">
            <a:extLst>
              <a:ext uri="{FF2B5EF4-FFF2-40B4-BE49-F238E27FC236}">
                <a16:creationId xmlns:a16="http://schemas.microsoft.com/office/drawing/2014/main" id="{1B2CDBAD-AA10-4330-B3EC-936B7BF6B3CC}"/>
              </a:ext>
            </a:extLst>
          </p:cNvPr>
          <p:cNvSpPr txBox="1"/>
          <p:nvPr/>
        </p:nvSpPr>
        <p:spPr>
          <a:xfrm>
            <a:off x="5000421" y="313930"/>
            <a:ext cx="2191156" cy="953453"/>
          </a:xfrm>
          <a:prstGeom prst="roundRect">
            <a:avLst/>
          </a:prstGeom>
          <a:solidFill>
            <a:srgbClr val="0062A1"/>
          </a:solidFill>
        </p:spPr>
        <p:txBody>
          <a:bodyPr wrap="square" rtlCol="0">
            <a:spAutoFit/>
          </a:bodyPr>
          <a:lstStyle/>
          <a:p>
            <a:r>
              <a:rPr lang="es-CL" sz="5000" dirty="0">
                <a:solidFill>
                  <a:schemeClr val="bg1"/>
                </a:solidFill>
              </a:rPr>
              <a:t>Paso 2:</a:t>
            </a:r>
          </a:p>
        </p:txBody>
      </p:sp>
      <p:sp>
        <p:nvSpPr>
          <p:cNvPr id="15" name="Rectángulo: esquinas redondeadas 14">
            <a:extLst>
              <a:ext uri="{FF2B5EF4-FFF2-40B4-BE49-F238E27FC236}">
                <a16:creationId xmlns:a16="http://schemas.microsoft.com/office/drawing/2014/main" id="{DD5E042B-426C-4619-A7A2-8385A3662039}"/>
              </a:ext>
            </a:extLst>
          </p:cNvPr>
          <p:cNvSpPr/>
          <p:nvPr/>
        </p:nvSpPr>
        <p:spPr>
          <a:xfrm>
            <a:off x="1346806" y="2318159"/>
            <a:ext cx="2046931" cy="2193755"/>
          </a:xfrm>
          <a:prstGeom prst="roundRect">
            <a:avLst/>
          </a:prstGeom>
          <a:noFill/>
          <a:ln w="444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884787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>
            <a:extLst>
              <a:ext uri="{FF2B5EF4-FFF2-40B4-BE49-F238E27FC236}">
                <a16:creationId xmlns:a16="http://schemas.microsoft.com/office/drawing/2014/main" id="{7B815C50-0170-4897-8117-4BBD9401F4D5}"/>
              </a:ext>
            </a:extLst>
          </p:cNvPr>
          <p:cNvSpPr txBox="1">
            <a:spLocks/>
          </p:cNvSpPr>
          <p:nvPr/>
        </p:nvSpPr>
        <p:spPr>
          <a:xfrm>
            <a:off x="1791093" y="2429402"/>
            <a:ext cx="8609814" cy="19991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sz="4000" b="1" dirty="0">
                <a:solidFill>
                  <a:schemeClr val="bg1"/>
                </a:solidFill>
                <a:latin typeface="Ubuntu" panose="020B0504030602030204" pitchFamily="34" charset="0"/>
              </a:rPr>
              <a:t>Paso 3: </a:t>
            </a:r>
          </a:p>
          <a:p>
            <a:r>
              <a:rPr lang="es-CL" sz="4000" b="1" dirty="0">
                <a:solidFill>
                  <a:schemeClr val="bg1"/>
                </a:solidFill>
              </a:rPr>
              <a:t>Agregue un nuevo ítem en el módulo correspondiente a la bibliografía recibida.</a:t>
            </a:r>
          </a:p>
        </p:txBody>
      </p:sp>
    </p:spTree>
    <p:extLst>
      <p:ext uri="{BB962C8B-B14F-4D97-AF65-F5344CB8AC3E}">
        <p14:creationId xmlns:p14="http://schemas.microsoft.com/office/powerpoint/2010/main" val="911225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ángulo 4">
            <a:extLst>
              <a:ext uri="{FF2B5EF4-FFF2-40B4-BE49-F238E27FC236}">
                <a16:creationId xmlns:a16="http://schemas.microsoft.com/office/drawing/2014/main" id="{62AD7280-C7F1-4326-8810-05227E9F924F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dirty="0"/>
          </a:p>
        </p:txBody>
      </p:sp>
      <p:pic>
        <p:nvPicPr>
          <p:cNvPr id="12" name="Imagen 11">
            <a:extLst>
              <a:ext uri="{FF2B5EF4-FFF2-40B4-BE49-F238E27FC236}">
                <a16:creationId xmlns:a16="http://schemas.microsoft.com/office/drawing/2014/main" id="{73F15431-4B09-4905-8921-0DC4EA06E5C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4766"/>
          <a:stretch/>
        </p:blipFill>
        <p:spPr>
          <a:xfrm>
            <a:off x="975999" y="1098000"/>
            <a:ext cx="10239999" cy="5760000"/>
          </a:xfrm>
          <a:prstGeom prst="rect">
            <a:avLst/>
          </a:prstGeom>
          <a:ln w="38100">
            <a:solidFill>
              <a:schemeClr val="accent1"/>
            </a:solidFill>
          </a:ln>
        </p:spPr>
      </p:pic>
      <p:sp>
        <p:nvSpPr>
          <p:cNvPr id="13" name="CuadroTexto 12">
            <a:extLst>
              <a:ext uri="{FF2B5EF4-FFF2-40B4-BE49-F238E27FC236}">
                <a16:creationId xmlns:a16="http://schemas.microsoft.com/office/drawing/2014/main" id="{48B00714-539C-4D37-926C-89C0046521C1}"/>
              </a:ext>
            </a:extLst>
          </p:cNvPr>
          <p:cNvSpPr txBox="1"/>
          <p:nvPr/>
        </p:nvSpPr>
        <p:spPr>
          <a:xfrm>
            <a:off x="5000420" y="319915"/>
            <a:ext cx="2191156" cy="953453"/>
          </a:xfrm>
          <a:prstGeom prst="roundRect">
            <a:avLst/>
          </a:prstGeom>
          <a:solidFill>
            <a:srgbClr val="0062A1"/>
          </a:solidFill>
        </p:spPr>
        <p:txBody>
          <a:bodyPr wrap="square" rtlCol="0">
            <a:spAutoFit/>
          </a:bodyPr>
          <a:lstStyle/>
          <a:p>
            <a:r>
              <a:rPr lang="es-CL" sz="5000" dirty="0">
                <a:solidFill>
                  <a:schemeClr val="bg1"/>
                </a:solidFill>
              </a:rPr>
              <a:t>Paso 3:</a:t>
            </a:r>
          </a:p>
        </p:txBody>
      </p:sp>
      <p:sp>
        <p:nvSpPr>
          <p:cNvPr id="14" name="Rectángulo: esquinas redondeadas 13">
            <a:extLst>
              <a:ext uri="{FF2B5EF4-FFF2-40B4-BE49-F238E27FC236}">
                <a16:creationId xmlns:a16="http://schemas.microsoft.com/office/drawing/2014/main" id="{C83FC545-C62C-4F58-9E53-EFE4677489F7}"/>
              </a:ext>
            </a:extLst>
          </p:cNvPr>
          <p:cNvSpPr/>
          <p:nvPr/>
        </p:nvSpPr>
        <p:spPr>
          <a:xfrm>
            <a:off x="7724692" y="3125438"/>
            <a:ext cx="367798" cy="358659"/>
          </a:xfrm>
          <a:prstGeom prst="roundRect">
            <a:avLst/>
          </a:prstGeom>
          <a:noFill/>
          <a:ln w="444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962577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>
            <a:extLst>
              <a:ext uri="{FF2B5EF4-FFF2-40B4-BE49-F238E27FC236}">
                <a16:creationId xmlns:a16="http://schemas.microsoft.com/office/drawing/2014/main" id="{3189228A-34B2-4DD2-A40C-422008BB8B04}"/>
              </a:ext>
            </a:extLst>
          </p:cNvPr>
          <p:cNvSpPr txBox="1">
            <a:spLocks/>
          </p:cNvSpPr>
          <p:nvPr/>
        </p:nvSpPr>
        <p:spPr>
          <a:xfrm>
            <a:off x="1524000" y="1815018"/>
            <a:ext cx="9144000" cy="32279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sz="4000" b="1" dirty="0">
                <a:solidFill>
                  <a:schemeClr val="bg1"/>
                </a:solidFill>
                <a:latin typeface="Ubuntu" panose="020B0504030602030204" pitchFamily="34" charset="0"/>
              </a:rPr>
              <a:t>Paso 4: </a:t>
            </a:r>
          </a:p>
          <a:p>
            <a:r>
              <a:rPr lang="es-CL" sz="4000" b="1" dirty="0">
                <a:solidFill>
                  <a:schemeClr val="bg1"/>
                </a:solidFill>
              </a:rPr>
              <a:t>Elija la opción “Página”.</a:t>
            </a:r>
          </a:p>
        </p:txBody>
      </p:sp>
    </p:spTree>
    <p:extLst>
      <p:ext uri="{BB962C8B-B14F-4D97-AF65-F5344CB8AC3E}">
        <p14:creationId xmlns:p14="http://schemas.microsoft.com/office/powerpoint/2010/main" val="2969939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ángulo 5">
            <a:extLst>
              <a:ext uri="{FF2B5EF4-FFF2-40B4-BE49-F238E27FC236}">
                <a16:creationId xmlns:a16="http://schemas.microsoft.com/office/drawing/2014/main" id="{E93D51AE-B57F-4C47-AB35-EA6250D3CD91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dirty="0"/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2"/>
          <a:srcRect b="4992"/>
          <a:stretch/>
        </p:blipFill>
        <p:spPr>
          <a:xfrm>
            <a:off x="1245859" y="1098000"/>
            <a:ext cx="9700278" cy="5760000"/>
          </a:xfrm>
          <a:prstGeom prst="rect">
            <a:avLst/>
          </a:prstGeom>
          <a:ln w="38100">
            <a:solidFill>
              <a:schemeClr val="accent1"/>
            </a:solidFill>
          </a:ln>
        </p:spPr>
      </p:pic>
      <p:sp>
        <p:nvSpPr>
          <p:cNvPr id="15" name="Rectángulo: esquinas redondeadas 14">
            <a:extLst>
              <a:ext uri="{FF2B5EF4-FFF2-40B4-BE49-F238E27FC236}">
                <a16:creationId xmlns:a16="http://schemas.microsoft.com/office/drawing/2014/main" id="{1C73D96B-E6C1-437E-83A7-EC16E13E4C20}"/>
              </a:ext>
            </a:extLst>
          </p:cNvPr>
          <p:cNvSpPr/>
          <p:nvPr/>
        </p:nvSpPr>
        <p:spPr>
          <a:xfrm>
            <a:off x="4009490" y="3429000"/>
            <a:ext cx="1585780" cy="953453"/>
          </a:xfrm>
          <a:prstGeom prst="roundRect">
            <a:avLst/>
          </a:prstGeom>
          <a:noFill/>
          <a:ln w="444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16" name="CuadroTexto 15">
            <a:extLst>
              <a:ext uri="{FF2B5EF4-FFF2-40B4-BE49-F238E27FC236}">
                <a16:creationId xmlns:a16="http://schemas.microsoft.com/office/drawing/2014/main" id="{1EEAE870-A88E-43C2-B60E-43B859D2D780}"/>
              </a:ext>
            </a:extLst>
          </p:cNvPr>
          <p:cNvSpPr txBox="1"/>
          <p:nvPr/>
        </p:nvSpPr>
        <p:spPr>
          <a:xfrm>
            <a:off x="5000420" y="357623"/>
            <a:ext cx="2191156" cy="953453"/>
          </a:xfrm>
          <a:prstGeom prst="roundRect">
            <a:avLst/>
          </a:prstGeom>
          <a:solidFill>
            <a:srgbClr val="0062A1"/>
          </a:solidFill>
        </p:spPr>
        <p:txBody>
          <a:bodyPr wrap="square" rtlCol="0">
            <a:spAutoFit/>
          </a:bodyPr>
          <a:lstStyle/>
          <a:p>
            <a:r>
              <a:rPr lang="es-CL" sz="5000" dirty="0">
                <a:solidFill>
                  <a:schemeClr val="bg1"/>
                </a:solidFill>
              </a:rPr>
              <a:t>Paso 4:</a:t>
            </a:r>
          </a:p>
        </p:txBody>
      </p:sp>
    </p:spTree>
    <p:extLst>
      <p:ext uri="{BB962C8B-B14F-4D97-AF65-F5344CB8AC3E}">
        <p14:creationId xmlns:p14="http://schemas.microsoft.com/office/powerpoint/2010/main" val="942104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443</TotalTime>
  <Words>354</Words>
  <Application>Microsoft Office PowerPoint</Application>
  <PresentationFormat>Panorámica</PresentationFormat>
  <Paragraphs>57</Paragraphs>
  <Slides>21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21</vt:i4>
      </vt:variant>
    </vt:vector>
  </HeadingPairs>
  <TitlesOfParts>
    <vt:vector size="27" baseType="lpstr">
      <vt:lpstr>Arial</vt:lpstr>
      <vt:lpstr>Calibri</vt:lpstr>
      <vt:lpstr>Calibri Light</vt:lpstr>
      <vt:lpstr>Times New Roman</vt:lpstr>
      <vt:lpstr>Ubuntu</vt:lpstr>
      <vt:lpstr>Tema de Office</vt:lpstr>
      <vt:lpstr>¿Cómo crear una página protegida con su bibliografía digital?  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María Alejandra Z</dc:creator>
  <cp:lastModifiedBy>pmassaro</cp:lastModifiedBy>
  <cp:revision>146</cp:revision>
  <dcterms:created xsi:type="dcterms:W3CDTF">2020-03-16T14:39:50Z</dcterms:created>
  <dcterms:modified xsi:type="dcterms:W3CDTF">2021-03-01T14:08:14Z</dcterms:modified>
</cp:coreProperties>
</file>