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86" r:id="rId3"/>
    <p:sldId id="258" r:id="rId4"/>
    <p:sldId id="259" r:id="rId5"/>
    <p:sldId id="260" r:id="rId6"/>
    <p:sldId id="261" r:id="rId7"/>
    <p:sldId id="271" r:id="rId8"/>
    <p:sldId id="272" r:id="rId9"/>
    <p:sldId id="262" r:id="rId10"/>
    <p:sldId id="270" r:id="rId11"/>
    <p:sldId id="264" r:id="rId12"/>
    <p:sldId id="265" r:id="rId13"/>
    <p:sldId id="266" r:id="rId14"/>
    <p:sldId id="269" r:id="rId15"/>
    <p:sldId id="273" r:id="rId16"/>
    <p:sldId id="275" r:id="rId17"/>
    <p:sldId id="278" r:id="rId18"/>
    <p:sldId id="277" r:id="rId19"/>
    <p:sldId id="276" r:id="rId20"/>
    <p:sldId id="279" r:id="rId21"/>
    <p:sldId id="280" r:id="rId2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19" autoAdjust="0"/>
    <p:restoredTop sz="94291" autoAdjust="0"/>
  </p:normalViewPr>
  <p:slideViewPr>
    <p:cSldViewPr snapToGrid="0">
      <p:cViewPr varScale="1">
        <p:scale>
          <a:sx n="86" d="100"/>
          <a:sy n="86" d="100"/>
        </p:scale>
        <p:origin x="1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27FFAE-1F18-45C9-A85F-54F1721341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853F14-962A-4EE9-B9DD-9EB8B7C856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FCC4B5-CB95-45D5-A774-B8B4FED3D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A97841-75AC-40AC-8E99-588AA497C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C912EE-C10A-4196-A9F1-AF4EC84F4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93337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A183B-C69E-4F5D-B696-8AB35CAEE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7DB94DB-1AE4-4DB9-9976-0D94CE2E04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BD80B1-1E68-4D7E-91EB-7FC8CE866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C12B27-32F8-4A31-BE32-8ADF3A0D5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AF3FE1-E1E3-4296-8776-C66D2D4A4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5677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0ED1B37-8B38-4F59-8300-6BFD8186D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5FF3A52-5F9F-4CA7-B208-006657D7A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289166-44FB-4D13-9BC3-9CF73E8FB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CFE675-4EDB-4062-804A-7F98410F1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FAA49C-F236-49BE-B359-69693A48D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58996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9EA6E7-CA18-4CC8-828A-166A3F99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3EBA96-991F-48D4-B9F2-F14ED1184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75CB41-EB9E-4725-B1A5-16C68E6A4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7E7F8C-3672-402A-AB82-88D333567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72EADA-D18C-4EBA-865F-866B9E49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90298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7CE61-2AB8-435F-B83A-741462A38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787592-0814-4726-A42A-CE3E4F7A8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0A709D-C35E-49DB-996A-605B2DBDC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033611-2972-44AF-BAD9-07E794510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6E1EF8-EF82-47DC-A1F3-69D1F5A36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913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C641FA-5E8B-45A6-BD56-0338DB948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A86071-F6A2-437D-916C-C414A2FD7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FBA6BA-7BBE-4016-92E3-D409CC50C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EB930E-0DB2-4322-A4C6-35B9CE712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58EA0B-4C41-4645-9741-4CB540294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FFEB92-7CED-47F8-9C8C-7F3E856C1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80673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E25033-E036-4562-A35B-5D3C754FA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80B967-0B83-40DA-B87B-C5B5E5123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D61EDB5-750A-41B4-B83B-272B2FB32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635BF61-2401-4A1A-B192-DD8A73C52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BB8BF9-2BFF-4BCD-AB4C-C2B02652BF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8AE942B-D1D7-42A1-B12A-B8C56B626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361B2B-8517-4D9C-8025-20FD8E63A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97BDBE5-70C9-4B3C-A059-2EF0B8B2D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58796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095E37-ACC4-4860-9278-1359CB826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9463F-9FC0-4E35-B027-1DF2B7268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663767F-DD1E-4667-B404-380A8D6D0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7021FA3-381D-4F27-9346-0BE387530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76106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AAA7F5C-3145-42E5-A38F-414D3AC22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9B11A68-A65C-4D6A-AD31-EAF85528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05F01B-8E1E-4DA6-990F-BC9DECCF8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93637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75E5A-CA87-4EB7-80E6-9B969652E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A28E98-A414-42A4-A4C5-7A6E73EB4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F89FE59-C9B3-4D32-85C4-5A6D8168EC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F8A64B-64A3-4B44-AECC-F719EF997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A20655-EEFF-4B3F-BBF6-EF00D4F29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ED0252-87B7-421E-BEAB-E1401104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68926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A0BED6-F84E-4D8E-B25D-FEB6D802E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1FB5CE2-E670-45EA-A311-E9F2743ED7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9AA78E5-DDF1-4249-8E10-9E62C366BF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57EA8A-ECAF-4A8A-9BAE-6835AC3E5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4DF529-8076-4B9B-9E59-CE713C4D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5DAF70-54CA-42E6-B851-6C28805DB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468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908A0C0-A211-45DD-82CE-6579F04F0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5425AC-C78A-4A03-9E7B-A59679142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58B5AB-D609-4CBA-B28C-2B155F99D0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8FBCA-14D3-4AC2-BC76-EA2FCDC991CA}" type="datetimeFigureOut">
              <a:rPr lang="es-CL" smtClean="0"/>
              <a:t>01-03-2021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99EDCF-F7A5-4F77-9FB2-6D6383FB2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4AB9A6-F390-40B8-9471-31B7AC6D6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5F08C-1F9D-4542-A261-83683FE04952}" type="slidenum">
              <a:rPr lang="es-CL" smtClean="0"/>
              <a:t>‹Nº›</a:t>
            </a:fld>
            <a:endParaRPr lang="es-C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784A3D1-6DC1-4354-815F-6B8AF60A39F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308361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canvas.udd.cl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8F5B98-BDC7-4D25-8248-78A6A150E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5237" y="2359679"/>
            <a:ext cx="10418618" cy="2387600"/>
          </a:xfrm>
        </p:spPr>
        <p:txBody>
          <a:bodyPr>
            <a:normAutofit/>
          </a:bodyPr>
          <a:lstStyle/>
          <a:p>
            <a:r>
              <a:rPr lang="es-MX" sz="4800" b="1" dirty="0">
                <a:solidFill>
                  <a:schemeClr val="bg1"/>
                </a:solidFill>
              </a:rPr>
              <a:t>¿Cómo crear una página protegida con su bibliografía digital? </a:t>
            </a:r>
            <a:r>
              <a:rPr lang="es-CL" sz="4800" b="1" dirty="0">
                <a:solidFill>
                  <a:schemeClr val="bg1"/>
                </a:solidFill>
                <a:latin typeface="Ubuntu" panose="020B0504030602030204" pitchFamily="34" charset="0"/>
              </a:rPr>
              <a:t/>
            </a:r>
            <a:br>
              <a:rPr lang="es-CL" sz="4800" b="1" dirty="0">
                <a:solidFill>
                  <a:schemeClr val="bg1"/>
                </a:solidFill>
                <a:latin typeface="Ubuntu" panose="020B0504030602030204" pitchFamily="34" charset="0"/>
              </a:rPr>
            </a:br>
            <a:endParaRPr lang="es-CL" sz="48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97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0B79700-17CF-4D08-A8DD-2B72F1B84363}"/>
              </a:ext>
            </a:extLst>
          </p:cNvPr>
          <p:cNvSpPr txBox="1">
            <a:spLocks/>
          </p:cNvSpPr>
          <p:nvPr/>
        </p:nvSpPr>
        <p:spPr>
          <a:xfrm>
            <a:off x="1379033" y="1815018"/>
            <a:ext cx="9344025" cy="3227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solidFill>
                  <a:schemeClr val="bg1"/>
                </a:solidFill>
                <a:latin typeface="Ubuntu" panose="020B0504030602030204" pitchFamily="34" charset="0"/>
              </a:rPr>
              <a:t>Paso 5: </a:t>
            </a:r>
          </a:p>
          <a:p>
            <a:r>
              <a:rPr lang="es-CL" sz="4000" b="1" dirty="0">
                <a:solidFill>
                  <a:schemeClr val="bg1"/>
                </a:solidFill>
              </a:rPr>
              <a:t>Escriba un nombre para la nueva página y haga clic en “agregar ítem”.</a:t>
            </a:r>
          </a:p>
        </p:txBody>
      </p:sp>
    </p:spTree>
    <p:extLst>
      <p:ext uri="{BB962C8B-B14F-4D97-AF65-F5344CB8AC3E}">
        <p14:creationId xmlns:p14="http://schemas.microsoft.com/office/powerpoint/2010/main" val="100801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4A133AC0-4C2B-433E-ADE7-8E6FF8563D5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b="4396"/>
          <a:stretch/>
        </p:blipFill>
        <p:spPr>
          <a:xfrm>
            <a:off x="1276079" y="816027"/>
            <a:ext cx="9639837" cy="57600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BD81806-9691-4D9D-8F89-784AC2C77E61}"/>
              </a:ext>
            </a:extLst>
          </p:cNvPr>
          <p:cNvSpPr txBox="1"/>
          <p:nvPr/>
        </p:nvSpPr>
        <p:spPr>
          <a:xfrm>
            <a:off x="5000420" y="310226"/>
            <a:ext cx="2191156" cy="953453"/>
          </a:xfrm>
          <a:prstGeom prst="roundRect">
            <a:avLst/>
          </a:prstGeom>
          <a:solidFill>
            <a:srgbClr val="0062A1"/>
          </a:solidFill>
        </p:spPr>
        <p:txBody>
          <a:bodyPr wrap="square" rtlCol="0">
            <a:spAutoFit/>
          </a:bodyPr>
          <a:lstStyle/>
          <a:p>
            <a:r>
              <a:rPr lang="es-CL" sz="5000" dirty="0">
                <a:solidFill>
                  <a:schemeClr val="bg1"/>
                </a:solidFill>
              </a:rPr>
              <a:t>Paso 5: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6BE7A430-B4E6-4668-A02D-87E81B2440A8}"/>
              </a:ext>
            </a:extLst>
          </p:cNvPr>
          <p:cNvSpPr/>
          <p:nvPr/>
        </p:nvSpPr>
        <p:spPr>
          <a:xfrm>
            <a:off x="3944457" y="4467261"/>
            <a:ext cx="2482292" cy="430999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ángulo: esquinas redondeadas 14">
            <a:extLst>
              <a:ext uri="{FF2B5EF4-FFF2-40B4-BE49-F238E27FC236}">
                <a16:creationId xmlns:a16="http://schemas.microsoft.com/office/drawing/2014/main" id="{6BE7A430-B4E6-4668-A02D-87E81B2440A8}"/>
              </a:ext>
            </a:extLst>
          </p:cNvPr>
          <p:cNvSpPr/>
          <p:nvPr/>
        </p:nvSpPr>
        <p:spPr>
          <a:xfrm>
            <a:off x="7671235" y="5403157"/>
            <a:ext cx="1059366" cy="479284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3830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4AC0D99-23C8-4F34-8AA5-01F76E68712C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solidFill>
                  <a:schemeClr val="bg1"/>
                </a:solidFill>
                <a:latin typeface="Ubuntu" panose="020B0504030602030204" pitchFamily="34" charset="0"/>
              </a:rPr>
              <a:t>Paso 6:</a:t>
            </a:r>
          </a:p>
          <a:p>
            <a:r>
              <a:rPr lang="es-CL" sz="4000" b="1" dirty="0">
                <a:solidFill>
                  <a:schemeClr val="bg1"/>
                </a:solidFill>
              </a:rPr>
              <a:t>Haga clic en el nombre de la nueva página para editarla.</a:t>
            </a:r>
            <a:endParaRPr lang="es-MX" sz="35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89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FE0C3DB9-79EA-4C92-A106-DFC344CFB41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b="5332"/>
          <a:stretch/>
        </p:blipFill>
        <p:spPr>
          <a:xfrm>
            <a:off x="1228387" y="1098000"/>
            <a:ext cx="9735224" cy="5760000"/>
          </a:xfrm>
          <a:prstGeom prst="rect">
            <a:avLst/>
          </a:prstGeom>
          <a:ln w="38100">
            <a:solidFill>
              <a:srgbClr val="0062A1"/>
            </a:solidFill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0C789EC-97CC-4945-B83F-5D698B131549}"/>
              </a:ext>
            </a:extLst>
          </p:cNvPr>
          <p:cNvSpPr txBox="1"/>
          <p:nvPr/>
        </p:nvSpPr>
        <p:spPr>
          <a:xfrm>
            <a:off x="5000421" y="329342"/>
            <a:ext cx="2191156" cy="953453"/>
          </a:xfrm>
          <a:prstGeom prst="roundRect">
            <a:avLst/>
          </a:prstGeom>
          <a:solidFill>
            <a:srgbClr val="0062A1"/>
          </a:solidFill>
        </p:spPr>
        <p:txBody>
          <a:bodyPr wrap="square" rtlCol="0">
            <a:spAutoFit/>
          </a:bodyPr>
          <a:lstStyle/>
          <a:p>
            <a:r>
              <a:rPr lang="es-CL" sz="5000" dirty="0">
                <a:solidFill>
                  <a:schemeClr val="bg1"/>
                </a:solidFill>
              </a:rPr>
              <a:t>Paso 6: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FB3433D7-8486-4971-9C83-AB9C4CC8F042}"/>
              </a:ext>
            </a:extLst>
          </p:cNvPr>
          <p:cNvSpPr/>
          <p:nvPr/>
        </p:nvSpPr>
        <p:spPr>
          <a:xfrm>
            <a:off x="3480572" y="5620542"/>
            <a:ext cx="1519849" cy="364519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0310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54EA2A67-7A90-4547-9AB9-86CF4C533C64}"/>
              </a:ext>
            </a:extLst>
          </p:cNvPr>
          <p:cNvSpPr txBox="1">
            <a:spLocks/>
          </p:cNvSpPr>
          <p:nvPr/>
        </p:nvSpPr>
        <p:spPr>
          <a:xfrm>
            <a:off x="1803239" y="2235200"/>
            <a:ext cx="7173493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CL" sz="4000" dirty="0">
                <a:solidFill>
                  <a:schemeClr val="bg1"/>
                </a:solidFill>
                <a:latin typeface="Ubuntu" panose="020B0504030602030204" pitchFamily="34" charset="0"/>
              </a:rPr>
              <a:t>Paso 7:</a:t>
            </a:r>
          </a:p>
          <a:p>
            <a:r>
              <a:rPr lang="es-CL" sz="4000" b="1" dirty="0">
                <a:solidFill>
                  <a:schemeClr val="bg1"/>
                </a:solidFill>
              </a:rPr>
              <a:t>Seleccione “Editar”.</a:t>
            </a:r>
            <a:endParaRPr lang="es-CL" sz="40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60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C8BB59B2-0B22-40E1-8E61-D980536E392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b="5655"/>
          <a:stretch/>
        </p:blipFill>
        <p:spPr>
          <a:xfrm>
            <a:off x="1219383" y="1098000"/>
            <a:ext cx="9753233" cy="5760000"/>
          </a:xfrm>
          <a:prstGeom prst="rect">
            <a:avLst/>
          </a:prstGeom>
          <a:ln w="38100">
            <a:solidFill>
              <a:srgbClr val="0062A1"/>
            </a:solidFill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5AE9E00-982D-479E-816F-75547C69F6EE}"/>
              </a:ext>
            </a:extLst>
          </p:cNvPr>
          <p:cNvSpPr txBox="1"/>
          <p:nvPr/>
        </p:nvSpPr>
        <p:spPr>
          <a:xfrm>
            <a:off x="5000421" y="331084"/>
            <a:ext cx="2191156" cy="953453"/>
          </a:xfrm>
          <a:prstGeom prst="roundRect">
            <a:avLst/>
          </a:prstGeom>
          <a:solidFill>
            <a:srgbClr val="0062A1"/>
          </a:solidFill>
        </p:spPr>
        <p:txBody>
          <a:bodyPr wrap="square" rtlCol="0">
            <a:spAutoFit/>
          </a:bodyPr>
          <a:lstStyle/>
          <a:p>
            <a:r>
              <a:rPr lang="es-CL" sz="5000" dirty="0">
                <a:solidFill>
                  <a:schemeClr val="bg1"/>
                </a:solidFill>
              </a:rPr>
              <a:t>Paso 7: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793C050F-49DB-4708-9489-8EE2D8A554F6}"/>
              </a:ext>
            </a:extLst>
          </p:cNvPr>
          <p:cNvSpPr/>
          <p:nvPr/>
        </p:nvSpPr>
        <p:spPr>
          <a:xfrm>
            <a:off x="9728461" y="2354382"/>
            <a:ext cx="770125" cy="435607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268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F8C9E7A-0B63-4834-9C06-9A8BF242B130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solidFill>
                  <a:schemeClr val="bg1"/>
                </a:solidFill>
                <a:latin typeface="Ubuntu" panose="020B0504030602030204" pitchFamily="34" charset="0"/>
              </a:rPr>
              <a:t>Paso 8:</a:t>
            </a:r>
          </a:p>
          <a:p>
            <a:r>
              <a:rPr lang="es-CL" sz="4000" b="1" dirty="0">
                <a:solidFill>
                  <a:schemeClr val="bg1"/>
                </a:solidFill>
              </a:rPr>
              <a:t>Seleccione la opción “Editor HTML”. </a:t>
            </a:r>
            <a:endParaRPr lang="es-MX" sz="35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69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11723" r="1307" b="5978"/>
          <a:stretch/>
        </p:blipFill>
        <p:spPr>
          <a:xfrm>
            <a:off x="742950" y="858644"/>
            <a:ext cx="10227408" cy="53302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EB3AA9-34F3-484A-A7C6-5DF0C04D45FE}"/>
              </a:ext>
            </a:extLst>
          </p:cNvPr>
          <p:cNvSpPr txBox="1"/>
          <p:nvPr/>
        </p:nvSpPr>
        <p:spPr>
          <a:xfrm>
            <a:off x="5000422" y="290429"/>
            <a:ext cx="2191156" cy="953453"/>
          </a:xfrm>
          <a:prstGeom prst="roundRect">
            <a:avLst/>
          </a:prstGeom>
          <a:solidFill>
            <a:srgbClr val="0062A1"/>
          </a:solidFill>
        </p:spPr>
        <p:txBody>
          <a:bodyPr wrap="square" rtlCol="0">
            <a:spAutoFit/>
          </a:bodyPr>
          <a:lstStyle/>
          <a:p>
            <a:r>
              <a:rPr lang="es-CL" sz="5000" dirty="0">
                <a:solidFill>
                  <a:schemeClr val="bg1"/>
                </a:solidFill>
              </a:rPr>
              <a:t>Paso 8: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68902EF1-9742-4C0B-BFD2-CF35A811ACAE}"/>
              </a:ext>
            </a:extLst>
          </p:cNvPr>
          <p:cNvSpPr/>
          <p:nvPr/>
        </p:nvSpPr>
        <p:spPr>
          <a:xfrm>
            <a:off x="9590049" y="4103649"/>
            <a:ext cx="1003610" cy="568712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5692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433B073-458E-4084-BF46-F01E715ABC4E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solidFill>
                  <a:schemeClr val="bg1"/>
                </a:solidFill>
                <a:latin typeface="Ubuntu" panose="020B0504030602030204" pitchFamily="34" charset="0"/>
              </a:rPr>
              <a:t>Paso 9:</a:t>
            </a:r>
          </a:p>
          <a:p>
            <a:r>
              <a:rPr lang="es-CL" sz="4000" b="1" dirty="0">
                <a:solidFill>
                  <a:schemeClr val="bg1"/>
                </a:solidFill>
              </a:rPr>
              <a:t>Copie el enlace </a:t>
            </a:r>
            <a:r>
              <a:rPr lang="es-CL" sz="4000" b="1" dirty="0" err="1">
                <a:solidFill>
                  <a:schemeClr val="bg1"/>
                </a:solidFill>
              </a:rPr>
              <a:t>html</a:t>
            </a:r>
            <a:r>
              <a:rPr lang="es-CL" sz="4000" b="1" dirty="0">
                <a:solidFill>
                  <a:schemeClr val="bg1"/>
                </a:solidFill>
              </a:rPr>
              <a:t> que la Biblioteca le envió, a continuación selecciones guardar.</a:t>
            </a:r>
            <a:endParaRPr lang="es-MX" sz="35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58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10727" b="5967"/>
          <a:stretch/>
        </p:blipFill>
        <p:spPr>
          <a:xfrm>
            <a:off x="1241429" y="1026717"/>
            <a:ext cx="9637776" cy="5018049"/>
          </a:xfrm>
          <a:prstGeom prst="rect">
            <a:avLst/>
          </a:prstGeom>
          <a:ln>
            <a:solidFill>
              <a:srgbClr val="0062A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85DEE42-1905-469C-A282-6837835E32A2}"/>
              </a:ext>
            </a:extLst>
          </p:cNvPr>
          <p:cNvSpPr txBox="1"/>
          <p:nvPr/>
        </p:nvSpPr>
        <p:spPr>
          <a:xfrm>
            <a:off x="4830924" y="266223"/>
            <a:ext cx="2191156" cy="953453"/>
          </a:xfrm>
          <a:prstGeom prst="roundRect">
            <a:avLst/>
          </a:prstGeom>
          <a:solidFill>
            <a:srgbClr val="0062A1"/>
          </a:solidFill>
        </p:spPr>
        <p:txBody>
          <a:bodyPr wrap="square" rtlCol="0">
            <a:spAutoFit/>
          </a:bodyPr>
          <a:lstStyle/>
          <a:p>
            <a:r>
              <a:rPr lang="es-CL" sz="5000" dirty="0">
                <a:solidFill>
                  <a:schemeClr val="bg1"/>
                </a:solidFill>
              </a:rPr>
              <a:t>Paso 9: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657D68B9-65A1-4C76-9BA6-E7DCE5175C8F}"/>
              </a:ext>
            </a:extLst>
          </p:cNvPr>
          <p:cNvSpPr/>
          <p:nvPr/>
        </p:nvSpPr>
        <p:spPr>
          <a:xfrm>
            <a:off x="3146674" y="1446194"/>
            <a:ext cx="7458136" cy="1067951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Rectángulo: esquinas redondeadas 6">
            <a:extLst>
              <a:ext uri="{FF2B5EF4-FFF2-40B4-BE49-F238E27FC236}">
                <a16:creationId xmlns:a16="http://schemas.microsoft.com/office/drawing/2014/main" id="{657D68B9-65A1-4C76-9BA6-E7DCE5175C8F}"/>
              </a:ext>
            </a:extLst>
          </p:cNvPr>
          <p:cNvSpPr/>
          <p:nvPr/>
        </p:nvSpPr>
        <p:spPr>
          <a:xfrm>
            <a:off x="9723863" y="5386039"/>
            <a:ext cx="880947" cy="546410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248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842C81-5344-42E2-B448-55093BF56088}"/>
              </a:ext>
            </a:extLst>
          </p:cNvPr>
          <p:cNvSpPr txBox="1">
            <a:spLocks/>
          </p:cNvSpPr>
          <p:nvPr/>
        </p:nvSpPr>
        <p:spPr>
          <a:xfrm>
            <a:off x="1077951" y="471341"/>
            <a:ext cx="9144000" cy="2809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MX" sz="4000" b="1" dirty="0">
                <a:solidFill>
                  <a:schemeClr val="bg1"/>
                </a:solidFill>
                <a:latin typeface="Ubuntu" panose="020B0504030602030204" pitchFamily="34" charset="0"/>
              </a:rPr>
              <a:t>Paso 1:</a:t>
            </a:r>
          </a:p>
          <a:p>
            <a:r>
              <a:rPr lang="es-CL" sz="4000" b="1" dirty="0">
                <a:solidFill>
                  <a:schemeClr val="bg1"/>
                </a:solidFill>
              </a:rPr>
              <a:t>Recibir de parte de la Biblioteca UDD, un correo electrónico con código </a:t>
            </a:r>
            <a:r>
              <a:rPr lang="es-CL" sz="4000" b="1" dirty="0" err="1">
                <a:solidFill>
                  <a:schemeClr val="bg1"/>
                </a:solidFill>
              </a:rPr>
              <a:t>html</a:t>
            </a:r>
            <a:r>
              <a:rPr lang="es-CL" sz="4000" b="1" dirty="0">
                <a:solidFill>
                  <a:schemeClr val="bg1"/>
                </a:solidFill>
              </a:rPr>
              <a:t> para insertar en </a:t>
            </a:r>
            <a:r>
              <a:rPr lang="es-CL" sz="4000" b="1" dirty="0" err="1">
                <a:solidFill>
                  <a:schemeClr val="bg1"/>
                </a:solidFill>
              </a:rPr>
              <a:t>Canvas</a:t>
            </a:r>
            <a:r>
              <a:rPr lang="es-CL" sz="4000" b="1" dirty="0">
                <a:solidFill>
                  <a:schemeClr val="bg1"/>
                </a:solidFill>
              </a:rPr>
              <a:t>.</a:t>
            </a:r>
            <a:endParaRPr lang="es-CL" sz="40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74595" y="348675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L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El código </a:t>
            </a:r>
            <a:r>
              <a:rPr lang="es-CL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html</a:t>
            </a:r>
            <a:r>
              <a:rPr lang="es-CL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que le ha entregado la Biblioteca, solo puede ser usado en </a:t>
            </a:r>
            <a:r>
              <a:rPr lang="es-CL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Canvas</a:t>
            </a:r>
            <a:r>
              <a:rPr lang="es-CL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siguiendo los pasos indicados en esta guía, de esta manera usted esta cumpliendo con la Ley de Propiedad Intelectual. 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04520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A4CE445-3900-41B0-A67C-F6A47C59D5FF}"/>
              </a:ext>
            </a:extLst>
          </p:cNvPr>
          <p:cNvSpPr txBox="1">
            <a:spLocks/>
          </p:cNvSpPr>
          <p:nvPr/>
        </p:nvSpPr>
        <p:spPr>
          <a:xfrm>
            <a:off x="1379034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solidFill>
                  <a:schemeClr val="bg1"/>
                </a:solidFill>
                <a:latin typeface="Ubuntu" panose="020B0504030602030204" pitchFamily="34" charset="0"/>
              </a:rPr>
              <a:t>Paso 10:</a:t>
            </a:r>
          </a:p>
          <a:p>
            <a:r>
              <a:rPr lang="es-CL" sz="4000" b="1" dirty="0">
                <a:solidFill>
                  <a:schemeClr val="bg1"/>
                </a:solidFill>
              </a:rPr>
              <a:t>En el visor se desplegará el capitulo (o parte) del documento digitalizado.</a:t>
            </a:r>
            <a:endParaRPr lang="es-MX" sz="35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02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b="4332"/>
          <a:stretch/>
        </p:blipFill>
        <p:spPr>
          <a:xfrm>
            <a:off x="1319420" y="1145913"/>
            <a:ext cx="9553157" cy="5712087"/>
          </a:xfrm>
          <a:prstGeom prst="rect">
            <a:avLst/>
          </a:prstGeom>
          <a:ln w="38100">
            <a:solidFill>
              <a:srgbClr val="0062A1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3E83432-BBBA-4F12-A448-2C2C22D6CE8A}"/>
              </a:ext>
            </a:extLst>
          </p:cNvPr>
          <p:cNvSpPr txBox="1"/>
          <p:nvPr/>
        </p:nvSpPr>
        <p:spPr>
          <a:xfrm>
            <a:off x="4850377" y="324303"/>
            <a:ext cx="2491242" cy="953453"/>
          </a:xfrm>
          <a:prstGeom prst="roundRect">
            <a:avLst/>
          </a:prstGeom>
          <a:solidFill>
            <a:srgbClr val="0062A1"/>
          </a:solidFill>
        </p:spPr>
        <p:txBody>
          <a:bodyPr wrap="square" rtlCol="0">
            <a:spAutoFit/>
          </a:bodyPr>
          <a:lstStyle/>
          <a:p>
            <a:r>
              <a:rPr lang="es-CL" sz="5000" dirty="0">
                <a:solidFill>
                  <a:schemeClr val="bg1"/>
                </a:solidFill>
              </a:rPr>
              <a:t>Paso 10:</a:t>
            </a:r>
          </a:p>
        </p:txBody>
      </p:sp>
    </p:spTree>
    <p:extLst>
      <p:ext uri="{BB962C8B-B14F-4D97-AF65-F5344CB8AC3E}">
        <p14:creationId xmlns:p14="http://schemas.microsoft.com/office/powerpoint/2010/main" val="168010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AB28D31-B317-4CCB-A282-ED0704211C2D}"/>
              </a:ext>
            </a:extLst>
          </p:cNvPr>
          <p:cNvSpPr txBox="1"/>
          <p:nvPr/>
        </p:nvSpPr>
        <p:spPr>
          <a:xfrm>
            <a:off x="5000421" y="737410"/>
            <a:ext cx="2191156" cy="953453"/>
          </a:xfrm>
          <a:prstGeom prst="roundRect">
            <a:avLst/>
          </a:prstGeom>
          <a:solidFill>
            <a:srgbClr val="0062A1"/>
          </a:solidFill>
        </p:spPr>
        <p:txBody>
          <a:bodyPr wrap="square" rtlCol="0">
            <a:spAutoFit/>
          </a:bodyPr>
          <a:lstStyle/>
          <a:p>
            <a:r>
              <a:rPr lang="es-CL" sz="5000" dirty="0">
                <a:solidFill>
                  <a:schemeClr val="bg1"/>
                </a:solidFill>
              </a:rPr>
              <a:t>Paso 1:</a:t>
            </a:r>
          </a:p>
        </p:txBody>
      </p:sp>
      <p:sp>
        <p:nvSpPr>
          <p:cNvPr id="2" name="Rectángulo 1"/>
          <p:cNvSpPr/>
          <p:nvPr/>
        </p:nvSpPr>
        <p:spPr>
          <a:xfrm>
            <a:off x="882975" y="1412829"/>
            <a:ext cx="10493128" cy="4801314"/>
          </a:xfrm>
          <a:prstGeom prst="rect">
            <a:avLst/>
          </a:prstGeom>
          <a:ln w="38100">
            <a:solidFill>
              <a:srgbClr val="0062A1"/>
            </a:solidFill>
          </a:ln>
        </p:spPr>
        <p:txBody>
          <a:bodyPr wrap="square">
            <a:spAutoFit/>
          </a:bodyPr>
          <a:lstStyle/>
          <a:p>
            <a:r>
              <a:rPr lang="es-CL" dirty="0"/>
              <a:t>Estimado profesor:</a:t>
            </a:r>
          </a:p>
          <a:p>
            <a:r>
              <a:rPr lang="es-CL" dirty="0"/>
              <a:t>Junto con saludar, le enviamos el código HTML correspondiente a:</a:t>
            </a:r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/>
          </a:p>
          <a:p>
            <a:r>
              <a:rPr lang="es-CL" dirty="0"/>
              <a:t>Este enlace solo puede ser insertado como página en su curso de </a:t>
            </a:r>
            <a:r>
              <a:rPr lang="es-CL" dirty="0" err="1"/>
              <a:t>Canvas</a:t>
            </a:r>
            <a:r>
              <a:rPr lang="es-CL" dirty="0"/>
              <a:t>, no debe ser enviado a terceras personas o usado para otros fines, de esta forma usted está cumpliendo con la Ley de Propiedad Intelectual.</a:t>
            </a:r>
          </a:p>
          <a:p>
            <a:endParaRPr lang="es-CL" dirty="0"/>
          </a:p>
          <a:p>
            <a:r>
              <a:rPr lang="es-CL" dirty="0"/>
              <a:t>Atentamente,</a:t>
            </a:r>
          </a:p>
          <a:p>
            <a:r>
              <a:rPr lang="es-CL" dirty="0"/>
              <a:t>Sistema de Bibliotecas</a:t>
            </a:r>
          </a:p>
          <a:p>
            <a:r>
              <a:rPr lang="es-CL" dirty="0"/>
              <a:t>Universidad del Desarrollo</a:t>
            </a:r>
          </a:p>
          <a:p>
            <a:r>
              <a:rPr lang="es-CL" dirty="0"/>
              <a:t>biblioteca@udd.cl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7DE4790B-2EC4-4E74-A6B1-2B2238B9BFF6}"/>
              </a:ext>
            </a:extLst>
          </p:cNvPr>
          <p:cNvSpPr/>
          <p:nvPr/>
        </p:nvSpPr>
        <p:spPr>
          <a:xfrm>
            <a:off x="3912276" y="2071400"/>
            <a:ext cx="6558602" cy="2107704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849203"/>
              </p:ext>
            </p:extLst>
          </p:nvPr>
        </p:nvGraphicFramePr>
        <p:xfrm>
          <a:off x="1776544" y="2236064"/>
          <a:ext cx="8315310" cy="1778376"/>
        </p:xfrm>
        <a:graphic>
          <a:graphicData uri="http://schemas.openxmlformats.org/drawingml/2006/table">
            <a:tbl>
              <a:tblPr firstRow="1" firstCol="1" bandRow="1"/>
              <a:tblGrid>
                <a:gridCol w="1197186">
                  <a:extLst>
                    <a:ext uri="{9D8B030D-6E8A-4147-A177-3AD203B41FA5}">
                      <a16:colId xmlns:a16="http://schemas.microsoft.com/office/drawing/2014/main" val="1814866404"/>
                    </a:ext>
                  </a:extLst>
                </a:gridCol>
                <a:gridCol w="1272540">
                  <a:extLst>
                    <a:ext uri="{9D8B030D-6E8A-4147-A177-3AD203B41FA5}">
                      <a16:colId xmlns:a16="http://schemas.microsoft.com/office/drawing/2014/main" val="2910852663"/>
                    </a:ext>
                  </a:extLst>
                </a:gridCol>
                <a:gridCol w="5845584">
                  <a:extLst>
                    <a:ext uri="{9D8B030D-6E8A-4147-A177-3AD203B41FA5}">
                      <a16:colId xmlns:a16="http://schemas.microsoft.com/office/drawing/2014/main" val="618106919"/>
                    </a:ext>
                  </a:extLst>
                </a:gridCol>
              </a:tblGrid>
              <a:tr h="254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Título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Parte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HTML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1896067"/>
                  </a:ext>
                </a:extLst>
              </a:tr>
              <a:tr h="762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Armas secretas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Cartas a mama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&lt;p&gt;&lt;iframe style="overflow: hidden;" src="https://digdoc.udd.cl/flexpaper/handle/12345678/117/1_capitulo.pdf?sequence=1&amp;isAllowed=y#page=1 width=650" height="3200"&gt;&lt;/iframe&gt;&lt;/p&gt;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728717"/>
                  </a:ext>
                </a:extLst>
              </a:tr>
              <a:tr h="762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Casa tomada y otros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Casa tomada</a:t>
                      </a:r>
                      <a:endParaRPr lang="es-CL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&lt;p&gt;&lt;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iframe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style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="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overflow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hidden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;" 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src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="https://digdoc.udd.cl/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flexpaper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handle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/12345678/112/1_capitulo.pdf?sequence=1&amp;isAllowed=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y#page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=8 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width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=650" 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height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="3200"&gt;&lt;/</a:t>
                      </a:r>
                      <a:r>
                        <a:rPr lang="es-CL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iframe</a:t>
                      </a: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&gt;&lt;/p&gt;</a:t>
                      </a:r>
                      <a:endParaRPr lang="es-CL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589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024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17F3245-9FDF-4C52-93B0-0CBB3BD6DE69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solidFill>
                  <a:schemeClr val="bg1"/>
                </a:solidFill>
                <a:latin typeface="Ubuntu" panose="020B0504030602030204" pitchFamily="34" charset="0"/>
              </a:rPr>
              <a:t>Paso 2:</a:t>
            </a:r>
          </a:p>
          <a:p>
            <a:r>
              <a:rPr lang="es-CL" sz="4000" b="1" dirty="0">
                <a:solidFill>
                  <a:schemeClr val="bg1"/>
                </a:solidFill>
              </a:rPr>
              <a:t>Ingrese a </a:t>
            </a:r>
            <a:r>
              <a:rPr lang="es-CL" sz="4000" b="1" dirty="0">
                <a:solidFill>
                  <a:schemeClr val="bg1"/>
                </a:solidFill>
                <a:hlinkClick r:id="rId2"/>
              </a:rPr>
              <a:t>CANVAS</a:t>
            </a:r>
            <a:r>
              <a:rPr lang="es-CL" sz="4000" b="1" dirty="0">
                <a:solidFill>
                  <a:schemeClr val="bg1"/>
                </a:solidFill>
              </a:rPr>
              <a:t> y seleccione el curso en que trabajará.</a:t>
            </a:r>
            <a:endParaRPr lang="es-CL" sz="40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0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F2392B7-0577-40C7-80C8-BD0F2AD1EA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C61E0BA-ABF6-4DCE-B58A-EE4669D42D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11"/>
          <a:stretch/>
        </p:blipFill>
        <p:spPr>
          <a:xfrm>
            <a:off x="978222" y="1098000"/>
            <a:ext cx="10235555" cy="57600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B2CDBAD-AA10-4330-B3EC-936B7BF6B3CC}"/>
              </a:ext>
            </a:extLst>
          </p:cNvPr>
          <p:cNvSpPr txBox="1"/>
          <p:nvPr/>
        </p:nvSpPr>
        <p:spPr>
          <a:xfrm>
            <a:off x="5000421" y="313930"/>
            <a:ext cx="2191156" cy="953453"/>
          </a:xfrm>
          <a:prstGeom prst="roundRect">
            <a:avLst/>
          </a:prstGeom>
          <a:solidFill>
            <a:srgbClr val="0062A1"/>
          </a:solidFill>
        </p:spPr>
        <p:txBody>
          <a:bodyPr wrap="square" rtlCol="0">
            <a:spAutoFit/>
          </a:bodyPr>
          <a:lstStyle/>
          <a:p>
            <a:r>
              <a:rPr lang="es-CL" sz="5000" dirty="0">
                <a:solidFill>
                  <a:schemeClr val="bg1"/>
                </a:solidFill>
              </a:rPr>
              <a:t>Paso 2: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DD5E042B-426C-4619-A7A2-8385A3662039}"/>
              </a:ext>
            </a:extLst>
          </p:cNvPr>
          <p:cNvSpPr/>
          <p:nvPr/>
        </p:nvSpPr>
        <p:spPr>
          <a:xfrm>
            <a:off x="1346806" y="2318159"/>
            <a:ext cx="2046931" cy="2193755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8478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B815C50-0170-4897-8117-4BBD9401F4D5}"/>
              </a:ext>
            </a:extLst>
          </p:cNvPr>
          <p:cNvSpPr txBox="1">
            <a:spLocks/>
          </p:cNvSpPr>
          <p:nvPr/>
        </p:nvSpPr>
        <p:spPr>
          <a:xfrm>
            <a:off x="1791093" y="2429402"/>
            <a:ext cx="8609814" cy="19991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solidFill>
                  <a:schemeClr val="bg1"/>
                </a:solidFill>
                <a:latin typeface="Ubuntu" panose="020B0504030602030204" pitchFamily="34" charset="0"/>
              </a:rPr>
              <a:t>Paso 3: </a:t>
            </a:r>
          </a:p>
          <a:p>
            <a:r>
              <a:rPr lang="es-CL" sz="4000" b="1" dirty="0">
                <a:solidFill>
                  <a:schemeClr val="bg1"/>
                </a:solidFill>
              </a:rPr>
              <a:t>Agregue un nuevo ítem en el módulo correspondiente a la bibliografía recibida.</a:t>
            </a:r>
          </a:p>
        </p:txBody>
      </p:sp>
    </p:spTree>
    <p:extLst>
      <p:ext uri="{BB962C8B-B14F-4D97-AF65-F5344CB8AC3E}">
        <p14:creationId xmlns:p14="http://schemas.microsoft.com/office/powerpoint/2010/main" val="91122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62AD7280-C7F1-4326-8810-05227E9F924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3F15431-4B09-4905-8921-0DC4EA06E5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66"/>
          <a:stretch/>
        </p:blipFill>
        <p:spPr>
          <a:xfrm>
            <a:off x="975999" y="1098000"/>
            <a:ext cx="10239999" cy="57600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8B00714-539C-4D37-926C-89C0046521C1}"/>
              </a:ext>
            </a:extLst>
          </p:cNvPr>
          <p:cNvSpPr txBox="1"/>
          <p:nvPr/>
        </p:nvSpPr>
        <p:spPr>
          <a:xfrm>
            <a:off x="5000420" y="319915"/>
            <a:ext cx="2191156" cy="953453"/>
          </a:xfrm>
          <a:prstGeom prst="roundRect">
            <a:avLst/>
          </a:prstGeom>
          <a:solidFill>
            <a:srgbClr val="0062A1"/>
          </a:solidFill>
        </p:spPr>
        <p:txBody>
          <a:bodyPr wrap="square" rtlCol="0">
            <a:spAutoFit/>
          </a:bodyPr>
          <a:lstStyle/>
          <a:p>
            <a:r>
              <a:rPr lang="es-CL" sz="5000" dirty="0">
                <a:solidFill>
                  <a:schemeClr val="bg1"/>
                </a:solidFill>
              </a:rPr>
              <a:t>Paso 3: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C83FC545-C62C-4F58-9E53-EFE4677489F7}"/>
              </a:ext>
            </a:extLst>
          </p:cNvPr>
          <p:cNvSpPr/>
          <p:nvPr/>
        </p:nvSpPr>
        <p:spPr>
          <a:xfrm>
            <a:off x="7724692" y="3125438"/>
            <a:ext cx="367798" cy="358659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6257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3189228A-34B2-4DD2-A40C-422008BB8B04}"/>
              </a:ext>
            </a:extLst>
          </p:cNvPr>
          <p:cNvSpPr txBox="1">
            <a:spLocks/>
          </p:cNvSpPr>
          <p:nvPr/>
        </p:nvSpPr>
        <p:spPr>
          <a:xfrm>
            <a:off x="1524000" y="1815018"/>
            <a:ext cx="9144000" cy="3227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solidFill>
                  <a:schemeClr val="bg1"/>
                </a:solidFill>
                <a:latin typeface="Ubuntu" panose="020B0504030602030204" pitchFamily="34" charset="0"/>
              </a:rPr>
              <a:t>Paso 4: </a:t>
            </a:r>
          </a:p>
          <a:p>
            <a:r>
              <a:rPr lang="es-CL" sz="4000" b="1" dirty="0">
                <a:solidFill>
                  <a:schemeClr val="bg1"/>
                </a:solidFill>
              </a:rPr>
              <a:t>Elija la opción “Página”.</a:t>
            </a:r>
          </a:p>
        </p:txBody>
      </p:sp>
    </p:spTree>
    <p:extLst>
      <p:ext uri="{BB962C8B-B14F-4D97-AF65-F5344CB8AC3E}">
        <p14:creationId xmlns:p14="http://schemas.microsoft.com/office/powerpoint/2010/main" val="29699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E93D51AE-B57F-4C47-AB35-EA6250D3CD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b="4992"/>
          <a:stretch/>
        </p:blipFill>
        <p:spPr>
          <a:xfrm>
            <a:off x="1245859" y="1098000"/>
            <a:ext cx="9700278" cy="57600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1C73D96B-E6C1-437E-83A7-EC16E13E4C20}"/>
              </a:ext>
            </a:extLst>
          </p:cNvPr>
          <p:cNvSpPr/>
          <p:nvPr/>
        </p:nvSpPr>
        <p:spPr>
          <a:xfrm>
            <a:off x="4009490" y="3429000"/>
            <a:ext cx="1585780" cy="953453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EEAE870-A88E-43C2-B60E-43B859D2D780}"/>
              </a:ext>
            </a:extLst>
          </p:cNvPr>
          <p:cNvSpPr txBox="1"/>
          <p:nvPr/>
        </p:nvSpPr>
        <p:spPr>
          <a:xfrm>
            <a:off x="5000420" y="357623"/>
            <a:ext cx="2191156" cy="953453"/>
          </a:xfrm>
          <a:prstGeom prst="roundRect">
            <a:avLst/>
          </a:prstGeom>
          <a:solidFill>
            <a:srgbClr val="0062A1"/>
          </a:solidFill>
        </p:spPr>
        <p:txBody>
          <a:bodyPr wrap="square" rtlCol="0">
            <a:spAutoFit/>
          </a:bodyPr>
          <a:lstStyle/>
          <a:p>
            <a:r>
              <a:rPr lang="es-CL" sz="5000" dirty="0">
                <a:solidFill>
                  <a:schemeClr val="bg1"/>
                </a:solidFill>
              </a:rPr>
              <a:t>Paso 4:</a:t>
            </a:r>
          </a:p>
        </p:txBody>
      </p:sp>
    </p:spTree>
    <p:extLst>
      <p:ext uri="{BB962C8B-B14F-4D97-AF65-F5344CB8AC3E}">
        <p14:creationId xmlns:p14="http://schemas.microsoft.com/office/powerpoint/2010/main" val="94210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443</TotalTime>
  <Words>354</Words>
  <Application>Microsoft Office PowerPoint</Application>
  <PresentationFormat>Panorámica</PresentationFormat>
  <Paragraphs>57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Ubuntu</vt:lpstr>
      <vt:lpstr>Tema de Office</vt:lpstr>
      <vt:lpstr>¿Cómo crear una página protegida con su bibliografía digital?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María Alejandra Z</dc:creator>
  <cp:lastModifiedBy>pmassaro</cp:lastModifiedBy>
  <cp:revision>146</cp:revision>
  <dcterms:created xsi:type="dcterms:W3CDTF">2020-03-16T14:39:50Z</dcterms:created>
  <dcterms:modified xsi:type="dcterms:W3CDTF">2021-03-01T14:08:14Z</dcterms:modified>
</cp:coreProperties>
</file>